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33"/>
  </p:notesMasterIdLst>
  <p:sldIdLst>
    <p:sldId id="256" r:id="rId2"/>
    <p:sldId id="260" r:id="rId3"/>
    <p:sldId id="274" r:id="rId4"/>
    <p:sldId id="299" r:id="rId5"/>
    <p:sldId id="311" r:id="rId6"/>
    <p:sldId id="307" r:id="rId7"/>
    <p:sldId id="377" r:id="rId8"/>
    <p:sldId id="383" r:id="rId9"/>
    <p:sldId id="339" r:id="rId10"/>
    <p:sldId id="384" r:id="rId11"/>
    <p:sldId id="385" r:id="rId12"/>
    <p:sldId id="386" r:id="rId13"/>
    <p:sldId id="387" r:id="rId14"/>
    <p:sldId id="388" r:id="rId15"/>
    <p:sldId id="390" r:id="rId16"/>
    <p:sldId id="350" r:id="rId17"/>
    <p:sldId id="391" r:id="rId18"/>
    <p:sldId id="355" r:id="rId19"/>
    <p:sldId id="359" r:id="rId20"/>
    <p:sldId id="393" r:id="rId21"/>
    <p:sldId id="394" r:id="rId22"/>
    <p:sldId id="376" r:id="rId23"/>
    <p:sldId id="395" r:id="rId24"/>
    <p:sldId id="300" r:id="rId25"/>
    <p:sldId id="379" r:id="rId26"/>
    <p:sldId id="371" r:id="rId27"/>
    <p:sldId id="295" r:id="rId28"/>
    <p:sldId id="382" r:id="rId29"/>
    <p:sldId id="389" r:id="rId30"/>
    <p:sldId id="392" r:id="rId31"/>
    <p:sldId id="380" r:id="rId32"/>
  </p:sldIdLst>
  <p:sldSz cx="9144000" cy="6858000" type="screen4x3"/>
  <p:notesSz cx="6858000" cy="9144000"/>
  <p:embeddedFontLst>
    <p:embeddedFont>
      <p:font typeface="Myriad Pro" panose="020B0503030403020204" pitchFamily="34" charset="0"/>
      <p:regular r:id="rId34"/>
      <p:bold r:id="rId35"/>
      <p:italic r:id="rId36"/>
      <p:boldItalic r:id="rId37"/>
    </p:embeddedFont>
    <p:embeddedFont>
      <p:font typeface="Palatino Linotype" panose="02040502050505030304" pitchFamily="18" charset="0"/>
      <p:regular r:id="rId38"/>
      <p:bold r:id="rId39"/>
      <p:italic r:id="rId40"/>
      <p:boldItalic r:id="rId41"/>
    </p:embeddedFont>
    <p:embeddedFont>
      <p:font typeface="Microsoft Himalaya" panose="01010100010101010101" pitchFamily="2" charset="0"/>
      <p:regular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897"/>
    <a:srgbClr val="CE1719"/>
    <a:srgbClr val="E68422"/>
    <a:srgbClr val="D01100"/>
    <a:srgbClr val="EB1900"/>
    <a:srgbClr val="00D647"/>
    <a:srgbClr val="800000"/>
    <a:srgbClr val="E3F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9" autoAdjust="0"/>
    <p:restoredTop sz="95044" autoAdjust="0"/>
  </p:normalViewPr>
  <p:slideViewPr>
    <p:cSldViewPr>
      <p:cViewPr varScale="1">
        <p:scale>
          <a:sx n="115" d="100"/>
          <a:sy n="115" d="100"/>
        </p:scale>
        <p:origin x="2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B71CF8-DF85-4486-8679-247C83A9920D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CC7BE23-3ABA-4840-9487-44F040780FEE}">
      <dgm:prSet phldrT="[Text]" custT="1"/>
      <dgm:spPr/>
      <dgm:t>
        <a:bodyPr/>
        <a:lstStyle/>
        <a:p>
          <a:r>
            <a:rPr lang="tr-TR" sz="2300" dirty="0" smtClean="0">
              <a:latin typeface="Myriad Pro" panose="020B0503030403020204" pitchFamily="34" charset="0"/>
            </a:rPr>
            <a:t>How the algorithm works?</a:t>
          </a:r>
          <a:endParaRPr lang="en-US" sz="2300" dirty="0">
            <a:latin typeface="Myriad Pro" panose="020B0503030403020204" pitchFamily="34" charset="0"/>
          </a:endParaRPr>
        </a:p>
      </dgm:t>
    </dgm:pt>
    <dgm:pt modelId="{F065D26F-37D1-424C-993F-24CD3835F90C}" type="parTrans" cxnId="{68C4E72D-344A-43E9-872A-C110037D22AB}">
      <dgm:prSet/>
      <dgm:spPr/>
      <dgm:t>
        <a:bodyPr/>
        <a:lstStyle/>
        <a:p>
          <a:endParaRPr lang="en-US" sz="2300"/>
        </a:p>
      </dgm:t>
    </dgm:pt>
    <dgm:pt modelId="{D5867CD4-0F24-4BF2-87F7-12CF9D615A5C}" type="sibTrans" cxnId="{68C4E72D-344A-43E9-872A-C110037D22AB}">
      <dgm:prSet/>
      <dgm:spPr/>
      <dgm:t>
        <a:bodyPr/>
        <a:lstStyle/>
        <a:p>
          <a:endParaRPr lang="en-US" sz="2300"/>
        </a:p>
      </dgm:t>
    </dgm:pt>
    <dgm:pt modelId="{D2E2202C-E1D9-4FD9-9C83-51BB2548677A}">
      <dgm:prSet phldrT="[Text]" custT="1"/>
      <dgm:spPr/>
      <dgm:t>
        <a:bodyPr/>
        <a:lstStyle/>
        <a:p>
          <a:r>
            <a:rPr lang="tr-TR" sz="2300" dirty="0" smtClean="0">
              <a:latin typeface="Myriad Pro" panose="020B0503030403020204" pitchFamily="34" charset="0"/>
            </a:rPr>
            <a:t>Can S-waves be helpful besides P-waves?</a:t>
          </a:r>
          <a:endParaRPr lang="en-US" sz="2300" dirty="0">
            <a:latin typeface="Myriad Pro" panose="020B0503030403020204" pitchFamily="34" charset="0"/>
          </a:endParaRPr>
        </a:p>
      </dgm:t>
    </dgm:pt>
    <dgm:pt modelId="{8740FC72-6414-40B3-BD7B-B1B99F90DF60}" type="parTrans" cxnId="{ECB59E3D-B0E1-422D-B5BE-D0B39CCD1BC0}">
      <dgm:prSet/>
      <dgm:spPr/>
      <dgm:t>
        <a:bodyPr/>
        <a:lstStyle/>
        <a:p>
          <a:endParaRPr lang="en-US" sz="2300"/>
        </a:p>
      </dgm:t>
    </dgm:pt>
    <dgm:pt modelId="{8C69BA72-376D-4B79-B855-D1965598F447}" type="sibTrans" cxnId="{ECB59E3D-B0E1-422D-B5BE-D0B39CCD1BC0}">
      <dgm:prSet/>
      <dgm:spPr/>
      <dgm:t>
        <a:bodyPr/>
        <a:lstStyle/>
        <a:p>
          <a:endParaRPr lang="en-US" sz="2300"/>
        </a:p>
      </dgm:t>
    </dgm:pt>
    <dgm:pt modelId="{8AF8B6E1-7C4E-413B-A9EE-D5D48F0403B5}">
      <dgm:prSet phldrT="[Text]" custT="1"/>
      <dgm:spPr/>
      <dgm:t>
        <a:bodyPr/>
        <a:lstStyle/>
        <a:p>
          <a:r>
            <a:rPr lang="tr-TR" sz="2300" dirty="0" smtClean="0">
              <a:latin typeface="Myriad Pro" panose="020B0503030403020204" pitchFamily="34" charset="0"/>
            </a:rPr>
            <a:t>How borehole receivers affect location </a:t>
          </a:r>
          <a:r>
            <a:rPr lang="en-US" sz="2300" dirty="0" smtClean="0">
              <a:latin typeface="Myriad Pro" panose="020B0503030403020204" pitchFamily="34" charset="0"/>
            </a:rPr>
            <a:t>uncertainty</a:t>
          </a:r>
          <a:r>
            <a:rPr lang="tr-TR" sz="2300" dirty="0" smtClean="0">
              <a:latin typeface="Myriad Pro" panose="020B0503030403020204" pitchFamily="34" charset="0"/>
            </a:rPr>
            <a:t>? </a:t>
          </a:r>
          <a:endParaRPr lang="en-US" sz="2300" dirty="0">
            <a:latin typeface="Myriad Pro" panose="020B0503030403020204" pitchFamily="34" charset="0"/>
          </a:endParaRPr>
        </a:p>
      </dgm:t>
    </dgm:pt>
    <dgm:pt modelId="{0C4F28B8-5310-4E5F-A23D-DB60C411E2ED}" type="parTrans" cxnId="{5527CF33-75C9-41AA-B8DC-0CC6E7F4E072}">
      <dgm:prSet/>
      <dgm:spPr/>
      <dgm:t>
        <a:bodyPr/>
        <a:lstStyle/>
        <a:p>
          <a:endParaRPr lang="en-US" sz="2300"/>
        </a:p>
      </dgm:t>
    </dgm:pt>
    <dgm:pt modelId="{0C5DDE36-48C0-4676-92B5-B49A4EA1F067}" type="sibTrans" cxnId="{5527CF33-75C9-41AA-B8DC-0CC6E7F4E072}">
      <dgm:prSet/>
      <dgm:spPr/>
      <dgm:t>
        <a:bodyPr/>
        <a:lstStyle/>
        <a:p>
          <a:endParaRPr lang="en-US" sz="2300"/>
        </a:p>
      </dgm:t>
    </dgm:pt>
    <dgm:pt modelId="{6090C15E-1C20-453E-87F6-289BFC5D91D2}">
      <dgm:prSet phldrT="[Text]" custT="1"/>
      <dgm:spPr/>
      <dgm:t>
        <a:bodyPr/>
        <a:lstStyle/>
        <a:p>
          <a:r>
            <a:rPr lang="tr-TR" sz="2300" dirty="0" smtClean="0">
              <a:latin typeface="Myriad Pro" panose="020B0503030403020204" pitchFamily="34" charset="0"/>
            </a:rPr>
            <a:t>Can amplitude be used apart from traveltimes?</a:t>
          </a:r>
          <a:endParaRPr lang="en-US" sz="2300" dirty="0">
            <a:latin typeface="Myriad Pro" panose="020B0503030403020204" pitchFamily="34" charset="0"/>
          </a:endParaRPr>
        </a:p>
      </dgm:t>
    </dgm:pt>
    <dgm:pt modelId="{613BFD7C-52E2-4B47-8C4A-2B35E6F5765A}" type="parTrans" cxnId="{89E3AD1B-985D-4213-9428-F0F2D91500D7}">
      <dgm:prSet/>
      <dgm:spPr/>
      <dgm:t>
        <a:bodyPr/>
        <a:lstStyle/>
        <a:p>
          <a:endParaRPr lang="en-US" sz="2300"/>
        </a:p>
      </dgm:t>
    </dgm:pt>
    <dgm:pt modelId="{EDF32FE9-3AE2-44C9-9EEF-C337133A4F72}" type="sibTrans" cxnId="{89E3AD1B-985D-4213-9428-F0F2D91500D7}">
      <dgm:prSet/>
      <dgm:spPr/>
      <dgm:t>
        <a:bodyPr/>
        <a:lstStyle/>
        <a:p>
          <a:endParaRPr lang="en-US" sz="2300"/>
        </a:p>
      </dgm:t>
    </dgm:pt>
    <dgm:pt modelId="{503E484F-D825-4C49-9BEA-35EEB52D5666}">
      <dgm:prSet phldrT="[Text]" custT="1"/>
      <dgm:spPr/>
      <dgm:t>
        <a:bodyPr/>
        <a:lstStyle/>
        <a:p>
          <a:r>
            <a:rPr lang="tr-TR" sz="22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anose="020B0503030403020204" pitchFamily="34" charset="0"/>
            </a:rPr>
            <a:t>How do multi-component receivers help us locate events? </a:t>
          </a:r>
          <a:endParaRPr lang="en-US" sz="2200" dirty="0" smtClean="0">
            <a:solidFill>
              <a:schemeClr val="tx1">
                <a:lumMod val="95000"/>
                <a:lumOff val="5000"/>
              </a:schemeClr>
            </a:solidFill>
            <a:latin typeface="Myriad Pro" panose="020B0503030403020204" pitchFamily="34" charset="0"/>
          </a:endParaRPr>
        </a:p>
      </dgm:t>
    </dgm:pt>
    <dgm:pt modelId="{C9BF4B9B-A670-4CF7-8836-64AC50EE628D}" type="parTrans" cxnId="{B2290A20-837B-459D-AD57-106296491714}">
      <dgm:prSet/>
      <dgm:spPr/>
      <dgm:t>
        <a:bodyPr/>
        <a:lstStyle/>
        <a:p>
          <a:endParaRPr lang="en-US" sz="2300"/>
        </a:p>
      </dgm:t>
    </dgm:pt>
    <dgm:pt modelId="{35A5765D-82D6-41AF-A7E3-911124CB858F}" type="sibTrans" cxnId="{B2290A20-837B-459D-AD57-106296491714}">
      <dgm:prSet/>
      <dgm:spPr/>
      <dgm:t>
        <a:bodyPr/>
        <a:lstStyle/>
        <a:p>
          <a:endParaRPr lang="en-US" sz="2300"/>
        </a:p>
      </dgm:t>
    </dgm:pt>
    <dgm:pt modelId="{765A69C6-4633-461B-A712-F59009F2A466}">
      <dgm:prSet phldrT="[Text]" custT="1"/>
      <dgm:spPr/>
      <dgm:t>
        <a:bodyPr/>
        <a:lstStyle/>
        <a:p>
          <a:r>
            <a:rPr lang="tr-TR" sz="2300" dirty="0" smtClean="0">
              <a:latin typeface="Myriad Pro" panose="020B0503030403020204" pitchFamily="34" charset="0"/>
            </a:rPr>
            <a:t>Can we make it run faster with parallel computing? </a:t>
          </a:r>
          <a:endParaRPr lang="en-US" sz="2300" dirty="0">
            <a:latin typeface="Myriad Pro" panose="020B0503030403020204" pitchFamily="34" charset="0"/>
          </a:endParaRPr>
        </a:p>
      </dgm:t>
    </dgm:pt>
    <dgm:pt modelId="{953887BD-A6AD-48D5-B894-9797C6EE5AA2}" type="parTrans" cxnId="{BB8A6DA2-DCBA-4143-99DB-F4A80E1F945A}">
      <dgm:prSet/>
      <dgm:spPr/>
      <dgm:t>
        <a:bodyPr/>
        <a:lstStyle/>
        <a:p>
          <a:endParaRPr lang="en-US" sz="2300"/>
        </a:p>
      </dgm:t>
    </dgm:pt>
    <dgm:pt modelId="{FE366D0D-C508-469D-9A76-3EEBABC95BB1}" type="sibTrans" cxnId="{BB8A6DA2-DCBA-4143-99DB-F4A80E1F945A}">
      <dgm:prSet/>
      <dgm:spPr/>
      <dgm:t>
        <a:bodyPr/>
        <a:lstStyle/>
        <a:p>
          <a:endParaRPr lang="en-US" sz="2300"/>
        </a:p>
      </dgm:t>
    </dgm:pt>
    <dgm:pt modelId="{5D71B36C-19B2-4401-A033-FBD782EEF296}" type="pres">
      <dgm:prSet presAssocID="{79B71CF8-DF85-4486-8679-247C83A9920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2EDB71CB-F767-41E7-9FF8-696043CB318E}" type="pres">
      <dgm:prSet presAssocID="{79B71CF8-DF85-4486-8679-247C83A9920D}" presName="Name1" presStyleCnt="0"/>
      <dgm:spPr/>
    </dgm:pt>
    <dgm:pt modelId="{ED20CD46-0A69-43D0-B93B-3DEF64064819}" type="pres">
      <dgm:prSet presAssocID="{79B71CF8-DF85-4486-8679-247C83A9920D}" presName="cycle" presStyleCnt="0"/>
      <dgm:spPr/>
    </dgm:pt>
    <dgm:pt modelId="{A81B776E-B9A1-4D38-9572-8ACF2FF6F67E}" type="pres">
      <dgm:prSet presAssocID="{79B71CF8-DF85-4486-8679-247C83A9920D}" presName="srcNode" presStyleLbl="node1" presStyleIdx="0" presStyleCnt="6"/>
      <dgm:spPr/>
    </dgm:pt>
    <dgm:pt modelId="{A63F95DC-0C86-45C1-BDE9-EE826E8B8A86}" type="pres">
      <dgm:prSet presAssocID="{79B71CF8-DF85-4486-8679-247C83A9920D}" presName="conn" presStyleLbl="parChTrans1D2" presStyleIdx="0" presStyleCnt="1"/>
      <dgm:spPr/>
      <dgm:t>
        <a:bodyPr/>
        <a:lstStyle/>
        <a:p>
          <a:endParaRPr lang="en-US"/>
        </a:p>
      </dgm:t>
    </dgm:pt>
    <dgm:pt modelId="{9B590FFB-FA0D-415D-9BB1-3278DAFD530D}" type="pres">
      <dgm:prSet presAssocID="{79B71CF8-DF85-4486-8679-247C83A9920D}" presName="extraNode" presStyleLbl="node1" presStyleIdx="0" presStyleCnt="6"/>
      <dgm:spPr/>
    </dgm:pt>
    <dgm:pt modelId="{33D702B3-DAC6-40E5-B596-2519E9C5BEBD}" type="pres">
      <dgm:prSet presAssocID="{79B71CF8-DF85-4486-8679-247C83A9920D}" presName="dstNode" presStyleLbl="node1" presStyleIdx="0" presStyleCnt="6"/>
      <dgm:spPr/>
    </dgm:pt>
    <dgm:pt modelId="{16B9D995-59FA-49D6-AC4C-B27776D25542}" type="pres">
      <dgm:prSet presAssocID="{3CC7BE23-3ABA-4840-9487-44F040780FE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3D24BE-3F8A-45D3-850A-3211426AFAE8}" type="pres">
      <dgm:prSet presAssocID="{3CC7BE23-3ABA-4840-9487-44F040780FEE}" presName="accent_1" presStyleCnt="0"/>
      <dgm:spPr/>
    </dgm:pt>
    <dgm:pt modelId="{653C861B-C189-4D9D-A6E7-B1540EC7BFA2}" type="pres">
      <dgm:prSet presAssocID="{3CC7BE23-3ABA-4840-9487-44F040780FEE}" presName="accentRepeatNode" presStyleLbl="solidFgAcc1" presStyleIdx="0" presStyleCnt="6"/>
      <dgm:spPr/>
    </dgm:pt>
    <dgm:pt modelId="{059BE9AE-EE3C-4852-92D7-9DA09D2D45C5}" type="pres">
      <dgm:prSet presAssocID="{6090C15E-1C20-453E-87F6-289BFC5D91D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415E7-9434-4152-BD68-423970376515}" type="pres">
      <dgm:prSet presAssocID="{6090C15E-1C20-453E-87F6-289BFC5D91D2}" presName="accent_2" presStyleCnt="0"/>
      <dgm:spPr/>
    </dgm:pt>
    <dgm:pt modelId="{B8D55D07-8EED-4216-9FC9-5EA92DF63E20}" type="pres">
      <dgm:prSet presAssocID="{6090C15E-1C20-453E-87F6-289BFC5D91D2}" presName="accentRepeatNode" presStyleLbl="solidFgAcc1" presStyleIdx="1" presStyleCnt="6"/>
      <dgm:spPr/>
    </dgm:pt>
    <dgm:pt modelId="{73AE09F5-BB39-4E9D-9187-1C23010EBB0E}" type="pres">
      <dgm:prSet presAssocID="{D2E2202C-E1D9-4FD9-9C83-51BB2548677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1931F-F44A-47C9-AF90-C22B2B4EE1BE}" type="pres">
      <dgm:prSet presAssocID="{D2E2202C-E1D9-4FD9-9C83-51BB2548677A}" presName="accent_3" presStyleCnt="0"/>
      <dgm:spPr/>
    </dgm:pt>
    <dgm:pt modelId="{E38185C2-CAAE-40D2-B3E5-469F795375EF}" type="pres">
      <dgm:prSet presAssocID="{D2E2202C-E1D9-4FD9-9C83-51BB2548677A}" presName="accentRepeatNode" presStyleLbl="solidFgAcc1" presStyleIdx="2" presStyleCnt="6"/>
      <dgm:spPr/>
    </dgm:pt>
    <dgm:pt modelId="{31787D09-1DA9-483A-B5E9-06D09A23EA69}" type="pres">
      <dgm:prSet presAssocID="{8AF8B6E1-7C4E-413B-A9EE-D5D48F0403B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D3684-027D-425B-BADF-DACDFEF53EEF}" type="pres">
      <dgm:prSet presAssocID="{8AF8B6E1-7C4E-413B-A9EE-D5D48F0403B5}" presName="accent_4" presStyleCnt="0"/>
      <dgm:spPr/>
    </dgm:pt>
    <dgm:pt modelId="{70C8A4F4-E17C-4C3B-89B4-33007715F2C8}" type="pres">
      <dgm:prSet presAssocID="{8AF8B6E1-7C4E-413B-A9EE-D5D48F0403B5}" presName="accentRepeatNode" presStyleLbl="solidFgAcc1" presStyleIdx="3" presStyleCnt="6"/>
      <dgm:spPr/>
    </dgm:pt>
    <dgm:pt modelId="{B5BB1C3A-D0E4-495B-86AD-5D42359B24B0}" type="pres">
      <dgm:prSet presAssocID="{503E484F-D825-4C49-9BEA-35EEB52D566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6EE7F6-37C6-415C-9567-468ABCA3D06C}" type="pres">
      <dgm:prSet presAssocID="{503E484F-D825-4C49-9BEA-35EEB52D5666}" presName="accent_5" presStyleCnt="0"/>
      <dgm:spPr/>
    </dgm:pt>
    <dgm:pt modelId="{1AF0B05D-4CAF-4A5E-BE78-53B76AB56606}" type="pres">
      <dgm:prSet presAssocID="{503E484F-D825-4C49-9BEA-35EEB52D5666}" presName="accentRepeatNode" presStyleLbl="solidFgAcc1" presStyleIdx="4" presStyleCnt="6"/>
      <dgm:spPr/>
    </dgm:pt>
    <dgm:pt modelId="{4A904C16-253A-4E93-9624-A0538C923000}" type="pres">
      <dgm:prSet presAssocID="{765A69C6-4633-461B-A712-F59009F2A466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44CEC-99B3-48E2-ABEE-26B238A85322}" type="pres">
      <dgm:prSet presAssocID="{765A69C6-4633-461B-A712-F59009F2A466}" presName="accent_6" presStyleCnt="0"/>
      <dgm:spPr/>
    </dgm:pt>
    <dgm:pt modelId="{3B301880-EB50-4834-AECA-822F0DE0A1F6}" type="pres">
      <dgm:prSet presAssocID="{765A69C6-4633-461B-A712-F59009F2A466}" presName="accentRepeatNode" presStyleLbl="solidFgAcc1" presStyleIdx="5" presStyleCnt="6"/>
      <dgm:spPr/>
    </dgm:pt>
  </dgm:ptLst>
  <dgm:cxnLst>
    <dgm:cxn modelId="{ECB59E3D-B0E1-422D-B5BE-D0B39CCD1BC0}" srcId="{79B71CF8-DF85-4486-8679-247C83A9920D}" destId="{D2E2202C-E1D9-4FD9-9C83-51BB2548677A}" srcOrd="2" destOrd="0" parTransId="{8740FC72-6414-40B3-BD7B-B1B99F90DF60}" sibTransId="{8C69BA72-376D-4B79-B855-D1965598F447}"/>
    <dgm:cxn modelId="{0DF31FBA-038A-4C55-98EC-C3B7C5765442}" type="presOf" srcId="{3CC7BE23-3ABA-4840-9487-44F040780FEE}" destId="{16B9D995-59FA-49D6-AC4C-B27776D25542}" srcOrd="0" destOrd="0" presId="urn:microsoft.com/office/officeart/2008/layout/VerticalCurvedList"/>
    <dgm:cxn modelId="{6B44FBBC-3CA2-4773-95CF-9318FEDD859B}" type="presOf" srcId="{8AF8B6E1-7C4E-413B-A9EE-D5D48F0403B5}" destId="{31787D09-1DA9-483A-B5E9-06D09A23EA69}" srcOrd="0" destOrd="0" presId="urn:microsoft.com/office/officeart/2008/layout/VerticalCurvedList"/>
    <dgm:cxn modelId="{68C4E72D-344A-43E9-872A-C110037D22AB}" srcId="{79B71CF8-DF85-4486-8679-247C83A9920D}" destId="{3CC7BE23-3ABA-4840-9487-44F040780FEE}" srcOrd="0" destOrd="0" parTransId="{F065D26F-37D1-424C-993F-24CD3835F90C}" sibTransId="{D5867CD4-0F24-4BF2-87F7-12CF9D615A5C}"/>
    <dgm:cxn modelId="{89E3AD1B-985D-4213-9428-F0F2D91500D7}" srcId="{79B71CF8-DF85-4486-8679-247C83A9920D}" destId="{6090C15E-1C20-453E-87F6-289BFC5D91D2}" srcOrd="1" destOrd="0" parTransId="{613BFD7C-52E2-4B47-8C4A-2B35E6F5765A}" sibTransId="{EDF32FE9-3AE2-44C9-9EEF-C337133A4F72}"/>
    <dgm:cxn modelId="{4C5D20E3-4919-4F05-9B95-7FE2005A0DF0}" type="presOf" srcId="{6090C15E-1C20-453E-87F6-289BFC5D91D2}" destId="{059BE9AE-EE3C-4852-92D7-9DA09D2D45C5}" srcOrd="0" destOrd="0" presId="urn:microsoft.com/office/officeart/2008/layout/VerticalCurvedList"/>
    <dgm:cxn modelId="{84269B18-3CC6-4661-AD9C-CAF5C981386F}" type="presOf" srcId="{79B71CF8-DF85-4486-8679-247C83A9920D}" destId="{5D71B36C-19B2-4401-A033-FBD782EEF296}" srcOrd="0" destOrd="0" presId="urn:microsoft.com/office/officeart/2008/layout/VerticalCurvedList"/>
    <dgm:cxn modelId="{D1F098D7-CBE3-4238-B880-5A450E48C870}" type="presOf" srcId="{503E484F-D825-4C49-9BEA-35EEB52D5666}" destId="{B5BB1C3A-D0E4-495B-86AD-5D42359B24B0}" srcOrd="0" destOrd="0" presId="urn:microsoft.com/office/officeart/2008/layout/VerticalCurvedList"/>
    <dgm:cxn modelId="{5527CF33-75C9-41AA-B8DC-0CC6E7F4E072}" srcId="{79B71CF8-DF85-4486-8679-247C83A9920D}" destId="{8AF8B6E1-7C4E-413B-A9EE-D5D48F0403B5}" srcOrd="3" destOrd="0" parTransId="{0C4F28B8-5310-4E5F-A23D-DB60C411E2ED}" sibTransId="{0C5DDE36-48C0-4676-92B5-B49A4EA1F067}"/>
    <dgm:cxn modelId="{5F041069-D40D-4CE0-93FA-8279312759E0}" type="presOf" srcId="{D2E2202C-E1D9-4FD9-9C83-51BB2548677A}" destId="{73AE09F5-BB39-4E9D-9187-1C23010EBB0E}" srcOrd="0" destOrd="0" presId="urn:microsoft.com/office/officeart/2008/layout/VerticalCurvedList"/>
    <dgm:cxn modelId="{2905F203-53AF-4931-A1A2-674D2628B560}" type="presOf" srcId="{D5867CD4-0F24-4BF2-87F7-12CF9D615A5C}" destId="{A63F95DC-0C86-45C1-BDE9-EE826E8B8A86}" srcOrd="0" destOrd="0" presId="urn:microsoft.com/office/officeart/2008/layout/VerticalCurvedList"/>
    <dgm:cxn modelId="{BB8A6DA2-DCBA-4143-99DB-F4A80E1F945A}" srcId="{79B71CF8-DF85-4486-8679-247C83A9920D}" destId="{765A69C6-4633-461B-A712-F59009F2A466}" srcOrd="5" destOrd="0" parTransId="{953887BD-A6AD-48D5-B894-9797C6EE5AA2}" sibTransId="{FE366D0D-C508-469D-9A76-3EEBABC95BB1}"/>
    <dgm:cxn modelId="{C18371A6-EADD-4CC5-9706-974AB0BD5862}" type="presOf" srcId="{765A69C6-4633-461B-A712-F59009F2A466}" destId="{4A904C16-253A-4E93-9624-A0538C923000}" srcOrd="0" destOrd="0" presId="urn:microsoft.com/office/officeart/2008/layout/VerticalCurvedList"/>
    <dgm:cxn modelId="{B2290A20-837B-459D-AD57-106296491714}" srcId="{79B71CF8-DF85-4486-8679-247C83A9920D}" destId="{503E484F-D825-4C49-9BEA-35EEB52D5666}" srcOrd="4" destOrd="0" parTransId="{C9BF4B9B-A670-4CF7-8836-64AC50EE628D}" sibTransId="{35A5765D-82D6-41AF-A7E3-911124CB858F}"/>
    <dgm:cxn modelId="{0EA4BC7A-6E75-471E-8E9C-AFDDAFDCC047}" type="presParOf" srcId="{5D71B36C-19B2-4401-A033-FBD782EEF296}" destId="{2EDB71CB-F767-41E7-9FF8-696043CB318E}" srcOrd="0" destOrd="0" presId="urn:microsoft.com/office/officeart/2008/layout/VerticalCurvedList"/>
    <dgm:cxn modelId="{4E06EF0A-8F40-4134-B7B2-B0D26032205F}" type="presParOf" srcId="{2EDB71CB-F767-41E7-9FF8-696043CB318E}" destId="{ED20CD46-0A69-43D0-B93B-3DEF64064819}" srcOrd="0" destOrd="0" presId="urn:microsoft.com/office/officeart/2008/layout/VerticalCurvedList"/>
    <dgm:cxn modelId="{361AD3B0-0339-4913-AFA3-220DD6F6B054}" type="presParOf" srcId="{ED20CD46-0A69-43D0-B93B-3DEF64064819}" destId="{A81B776E-B9A1-4D38-9572-8ACF2FF6F67E}" srcOrd="0" destOrd="0" presId="urn:microsoft.com/office/officeart/2008/layout/VerticalCurvedList"/>
    <dgm:cxn modelId="{4EFBD7B8-99EB-4445-AB99-8C8938E6F832}" type="presParOf" srcId="{ED20CD46-0A69-43D0-B93B-3DEF64064819}" destId="{A63F95DC-0C86-45C1-BDE9-EE826E8B8A86}" srcOrd="1" destOrd="0" presId="urn:microsoft.com/office/officeart/2008/layout/VerticalCurvedList"/>
    <dgm:cxn modelId="{C7911DE7-53E3-4224-83E1-BA0DB1B6DDE5}" type="presParOf" srcId="{ED20CD46-0A69-43D0-B93B-3DEF64064819}" destId="{9B590FFB-FA0D-415D-9BB1-3278DAFD530D}" srcOrd="2" destOrd="0" presId="urn:microsoft.com/office/officeart/2008/layout/VerticalCurvedList"/>
    <dgm:cxn modelId="{4496931E-EF3D-4443-BC30-807A96D0DDB5}" type="presParOf" srcId="{ED20CD46-0A69-43D0-B93B-3DEF64064819}" destId="{33D702B3-DAC6-40E5-B596-2519E9C5BEBD}" srcOrd="3" destOrd="0" presId="urn:microsoft.com/office/officeart/2008/layout/VerticalCurvedList"/>
    <dgm:cxn modelId="{CA29BF51-0768-42B1-9C00-5CE6E81F0924}" type="presParOf" srcId="{2EDB71CB-F767-41E7-9FF8-696043CB318E}" destId="{16B9D995-59FA-49D6-AC4C-B27776D25542}" srcOrd="1" destOrd="0" presId="urn:microsoft.com/office/officeart/2008/layout/VerticalCurvedList"/>
    <dgm:cxn modelId="{D26C974D-FDEC-4515-9514-22864E2F17AD}" type="presParOf" srcId="{2EDB71CB-F767-41E7-9FF8-696043CB318E}" destId="{863D24BE-3F8A-45D3-850A-3211426AFAE8}" srcOrd="2" destOrd="0" presId="urn:microsoft.com/office/officeart/2008/layout/VerticalCurvedList"/>
    <dgm:cxn modelId="{AF2D0CBC-99EF-4AFE-BFBA-A775A7807B22}" type="presParOf" srcId="{863D24BE-3F8A-45D3-850A-3211426AFAE8}" destId="{653C861B-C189-4D9D-A6E7-B1540EC7BFA2}" srcOrd="0" destOrd="0" presId="urn:microsoft.com/office/officeart/2008/layout/VerticalCurvedList"/>
    <dgm:cxn modelId="{54C8E238-1566-49C0-9DA0-A03908AC2965}" type="presParOf" srcId="{2EDB71CB-F767-41E7-9FF8-696043CB318E}" destId="{059BE9AE-EE3C-4852-92D7-9DA09D2D45C5}" srcOrd="3" destOrd="0" presId="urn:microsoft.com/office/officeart/2008/layout/VerticalCurvedList"/>
    <dgm:cxn modelId="{EFAA298B-D5D5-482A-BC50-DC555219A5E2}" type="presParOf" srcId="{2EDB71CB-F767-41E7-9FF8-696043CB318E}" destId="{5D9415E7-9434-4152-BD68-423970376515}" srcOrd="4" destOrd="0" presId="urn:microsoft.com/office/officeart/2008/layout/VerticalCurvedList"/>
    <dgm:cxn modelId="{E53E88A4-3465-47F0-AFC2-46FA6F2E071A}" type="presParOf" srcId="{5D9415E7-9434-4152-BD68-423970376515}" destId="{B8D55D07-8EED-4216-9FC9-5EA92DF63E20}" srcOrd="0" destOrd="0" presId="urn:microsoft.com/office/officeart/2008/layout/VerticalCurvedList"/>
    <dgm:cxn modelId="{2701BB6F-F424-48A5-B8DB-71E50BFBA506}" type="presParOf" srcId="{2EDB71CB-F767-41E7-9FF8-696043CB318E}" destId="{73AE09F5-BB39-4E9D-9187-1C23010EBB0E}" srcOrd="5" destOrd="0" presId="urn:microsoft.com/office/officeart/2008/layout/VerticalCurvedList"/>
    <dgm:cxn modelId="{218414A9-A808-4D06-9992-1C16F42C8D02}" type="presParOf" srcId="{2EDB71CB-F767-41E7-9FF8-696043CB318E}" destId="{70C1931F-F44A-47C9-AF90-C22B2B4EE1BE}" srcOrd="6" destOrd="0" presId="urn:microsoft.com/office/officeart/2008/layout/VerticalCurvedList"/>
    <dgm:cxn modelId="{B411122A-79CC-462E-9667-5E27A01F669D}" type="presParOf" srcId="{70C1931F-F44A-47C9-AF90-C22B2B4EE1BE}" destId="{E38185C2-CAAE-40D2-B3E5-469F795375EF}" srcOrd="0" destOrd="0" presId="urn:microsoft.com/office/officeart/2008/layout/VerticalCurvedList"/>
    <dgm:cxn modelId="{5FBEC171-4ACE-4A22-8CA8-44A942B6F3E7}" type="presParOf" srcId="{2EDB71CB-F767-41E7-9FF8-696043CB318E}" destId="{31787D09-1DA9-483A-B5E9-06D09A23EA69}" srcOrd="7" destOrd="0" presId="urn:microsoft.com/office/officeart/2008/layout/VerticalCurvedList"/>
    <dgm:cxn modelId="{005B253C-99F5-4641-822B-B4DBFD75774F}" type="presParOf" srcId="{2EDB71CB-F767-41E7-9FF8-696043CB318E}" destId="{58BD3684-027D-425B-BADF-DACDFEF53EEF}" srcOrd="8" destOrd="0" presId="urn:microsoft.com/office/officeart/2008/layout/VerticalCurvedList"/>
    <dgm:cxn modelId="{1D2EBB47-96B2-4F12-B728-F83AB5B8FA02}" type="presParOf" srcId="{58BD3684-027D-425B-BADF-DACDFEF53EEF}" destId="{70C8A4F4-E17C-4C3B-89B4-33007715F2C8}" srcOrd="0" destOrd="0" presId="urn:microsoft.com/office/officeart/2008/layout/VerticalCurvedList"/>
    <dgm:cxn modelId="{98E2D8F5-0CE7-4BF8-AB3C-D9FCD53CB494}" type="presParOf" srcId="{2EDB71CB-F767-41E7-9FF8-696043CB318E}" destId="{B5BB1C3A-D0E4-495B-86AD-5D42359B24B0}" srcOrd="9" destOrd="0" presId="urn:microsoft.com/office/officeart/2008/layout/VerticalCurvedList"/>
    <dgm:cxn modelId="{963BEF06-8AC5-47FF-8F8E-720884DB3E79}" type="presParOf" srcId="{2EDB71CB-F767-41E7-9FF8-696043CB318E}" destId="{0A6EE7F6-37C6-415C-9567-468ABCA3D06C}" srcOrd="10" destOrd="0" presId="urn:microsoft.com/office/officeart/2008/layout/VerticalCurvedList"/>
    <dgm:cxn modelId="{608B4393-B89E-4C6E-9FAA-B3E7B93C6971}" type="presParOf" srcId="{0A6EE7F6-37C6-415C-9567-468ABCA3D06C}" destId="{1AF0B05D-4CAF-4A5E-BE78-53B76AB56606}" srcOrd="0" destOrd="0" presId="urn:microsoft.com/office/officeart/2008/layout/VerticalCurvedList"/>
    <dgm:cxn modelId="{F0373A95-DAC8-4C9F-A8B6-DC753912F152}" type="presParOf" srcId="{2EDB71CB-F767-41E7-9FF8-696043CB318E}" destId="{4A904C16-253A-4E93-9624-A0538C923000}" srcOrd="11" destOrd="0" presId="urn:microsoft.com/office/officeart/2008/layout/VerticalCurvedList"/>
    <dgm:cxn modelId="{9B9FAD2B-EF37-4BDF-89A6-B266AE853207}" type="presParOf" srcId="{2EDB71CB-F767-41E7-9FF8-696043CB318E}" destId="{26B44CEC-99B3-48E2-ABEE-26B238A85322}" srcOrd="12" destOrd="0" presId="urn:microsoft.com/office/officeart/2008/layout/VerticalCurvedList"/>
    <dgm:cxn modelId="{CC4BDBDA-E417-4C77-86BF-97E31E2B9C9E}" type="presParOf" srcId="{26B44CEC-99B3-48E2-ABEE-26B238A85322}" destId="{3B301880-EB50-4834-AECA-822F0DE0A1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C65708-A822-4F93-B3CC-ACEECB10B641}" type="doc">
      <dgm:prSet loTypeId="urn:microsoft.com/office/officeart/2005/8/layout/radial1" loCatId="relationship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E7CE253-1046-46B9-9ED4-518098304B17}">
      <dgm:prSet phldrT="[Text]" custT="1"/>
      <dgm:spPr/>
      <dgm:t>
        <a:bodyPr/>
        <a:lstStyle/>
        <a:p>
          <a:r>
            <a:rPr lang="en-US" sz="2000" b="1" dirty="0" smtClean="0">
              <a:latin typeface="Calibri" panose="020F0502020204030204" pitchFamily="34" charset="0"/>
            </a:rPr>
            <a:t>Location</a:t>
          </a:r>
          <a:endParaRPr lang="en-US" sz="2000" b="1" dirty="0">
            <a:latin typeface="Calibri" panose="020F0502020204030204" pitchFamily="34" charset="0"/>
          </a:endParaRPr>
        </a:p>
      </dgm:t>
    </dgm:pt>
    <dgm:pt modelId="{615D7B8B-36E7-4EFE-9904-F8F530A196C7}" type="parTrans" cxnId="{7EA4753B-FC37-44EC-B39C-4BDE6EAC0B95}">
      <dgm:prSet/>
      <dgm:spPr/>
      <dgm:t>
        <a:bodyPr/>
        <a:lstStyle/>
        <a:p>
          <a:endParaRPr lang="en-US" dirty="0">
            <a:latin typeface="Calibri" panose="020F0502020204030204" pitchFamily="34" charset="0"/>
          </a:endParaRPr>
        </a:p>
      </dgm:t>
    </dgm:pt>
    <dgm:pt modelId="{BED1A2A5-42BD-439C-BF64-56EF4CA4612F}" type="sibTrans" cxnId="{7EA4753B-FC37-44EC-B39C-4BDE6EAC0B95}">
      <dgm:prSet/>
      <dgm:spPr/>
      <dgm:t>
        <a:bodyPr/>
        <a:lstStyle/>
        <a:p>
          <a:endParaRPr lang="en-US"/>
        </a:p>
      </dgm:t>
    </dgm:pt>
    <dgm:pt modelId="{27C5F954-71C1-49CC-B8AA-06209865B161}">
      <dgm:prSet phldrT="[Text]" custT="1"/>
      <dgm:spPr/>
      <dgm:t>
        <a:bodyPr/>
        <a:lstStyle/>
        <a:p>
          <a:r>
            <a:rPr lang="tr-TR" sz="2000" b="1" dirty="0" smtClean="0">
              <a:latin typeface="Calibri" panose="020F0502020204030204" pitchFamily="34" charset="0"/>
            </a:rPr>
            <a:t>Length</a:t>
          </a:r>
          <a:endParaRPr lang="en-US" sz="2000" b="1" dirty="0">
            <a:latin typeface="Calibri" panose="020F0502020204030204" pitchFamily="34" charset="0"/>
          </a:endParaRPr>
        </a:p>
      </dgm:t>
    </dgm:pt>
    <dgm:pt modelId="{4560AE10-841A-488C-A4F1-A43243E28C17}" type="parTrans" cxnId="{B84FBD9C-5507-42EB-AD5B-5FAE1F790C84}">
      <dgm:prSet/>
      <dgm:spPr/>
      <dgm:t>
        <a:bodyPr/>
        <a:lstStyle/>
        <a:p>
          <a:endParaRPr lang="en-US" dirty="0">
            <a:latin typeface="Calibri" panose="020F0502020204030204" pitchFamily="34" charset="0"/>
          </a:endParaRPr>
        </a:p>
      </dgm:t>
    </dgm:pt>
    <dgm:pt modelId="{CFD878B0-A94E-4063-88B1-D171EE8E90CE}" type="sibTrans" cxnId="{B84FBD9C-5507-42EB-AD5B-5FAE1F790C84}">
      <dgm:prSet/>
      <dgm:spPr/>
      <dgm:t>
        <a:bodyPr/>
        <a:lstStyle/>
        <a:p>
          <a:endParaRPr lang="en-US"/>
        </a:p>
      </dgm:t>
    </dgm:pt>
    <dgm:pt modelId="{0AF715BB-CA38-4367-802D-C0792B7FD5D3}">
      <dgm:prSet phldrT="[Text]" custT="1"/>
      <dgm:spPr/>
      <dgm:t>
        <a:bodyPr/>
        <a:lstStyle/>
        <a:p>
          <a:endParaRPr lang="en-US" sz="1900" dirty="0">
            <a:latin typeface="Calibri" panose="020F0502020204030204" pitchFamily="34" charset="0"/>
          </a:endParaRPr>
        </a:p>
      </dgm:t>
    </dgm:pt>
    <dgm:pt modelId="{FD99A4FB-D591-40FA-99B2-1A1984CBD550}" type="parTrans" cxnId="{E4F9D41B-D8A9-47E5-8360-1CC9AA2B3745}">
      <dgm:prSet/>
      <dgm:spPr/>
      <dgm:t>
        <a:bodyPr/>
        <a:lstStyle/>
        <a:p>
          <a:endParaRPr lang="en-US" dirty="0">
            <a:latin typeface="Calibri" panose="020F0502020204030204" pitchFamily="34" charset="0"/>
          </a:endParaRPr>
        </a:p>
      </dgm:t>
    </dgm:pt>
    <dgm:pt modelId="{AD6F8A24-8BFD-468C-8DF7-7727E5B36CF6}" type="sibTrans" cxnId="{E4F9D41B-D8A9-47E5-8360-1CC9AA2B3745}">
      <dgm:prSet/>
      <dgm:spPr/>
      <dgm:t>
        <a:bodyPr/>
        <a:lstStyle/>
        <a:p>
          <a:endParaRPr lang="en-US"/>
        </a:p>
      </dgm:t>
    </dgm:pt>
    <dgm:pt modelId="{8E1532A4-63F2-4125-91D8-DEB5492AB4F9}">
      <dgm:prSet phldrT="[Text]" custT="1"/>
      <dgm:spPr/>
      <dgm:t>
        <a:bodyPr/>
        <a:lstStyle/>
        <a:p>
          <a:r>
            <a:rPr lang="tr-TR" sz="2000" b="1" dirty="0" smtClean="0">
              <a:latin typeface="Calibri" panose="020F0502020204030204" pitchFamily="34" charset="0"/>
            </a:rPr>
            <a:t>Height</a:t>
          </a:r>
          <a:endParaRPr lang="en-US" sz="2000" b="1" dirty="0">
            <a:latin typeface="Calibri" panose="020F0502020204030204" pitchFamily="34" charset="0"/>
          </a:endParaRPr>
        </a:p>
      </dgm:t>
    </dgm:pt>
    <dgm:pt modelId="{BFB23FB7-D696-49D6-AFFC-687B1A493EEC}" type="parTrans" cxnId="{47066E8D-9977-4B27-853A-B7A2D474BE45}">
      <dgm:prSet/>
      <dgm:spPr/>
      <dgm:t>
        <a:bodyPr/>
        <a:lstStyle/>
        <a:p>
          <a:endParaRPr lang="en-US" dirty="0">
            <a:latin typeface="Calibri" panose="020F0502020204030204" pitchFamily="34" charset="0"/>
          </a:endParaRPr>
        </a:p>
      </dgm:t>
    </dgm:pt>
    <dgm:pt modelId="{BC6EABFD-A45A-4B35-A3F4-41936FD85589}" type="sibTrans" cxnId="{47066E8D-9977-4B27-853A-B7A2D474BE45}">
      <dgm:prSet/>
      <dgm:spPr/>
      <dgm:t>
        <a:bodyPr/>
        <a:lstStyle/>
        <a:p>
          <a:endParaRPr lang="en-US"/>
        </a:p>
      </dgm:t>
    </dgm:pt>
    <dgm:pt modelId="{4EE81618-5CDF-460A-B6EB-2BA91EC90929}">
      <dgm:prSet phldrT="[Text]" custT="1"/>
      <dgm:spPr/>
      <dgm:t>
        <a:bodyPr/>
        <a:lstStyle/>
        <a:p>
          <a:r>
            <a:rPr lang="tr-TR" sz="2000" b="1" dirty="0" smtClean="0">
              <a:latin typeface="Calibri" panose="020F0502020204030204" pitchFamily="34" charset="0"/>
              <a:ea typeface="Microsoft Himalaya" panose="01010100010101010101" pitchFamily="2" charset="0"/>
              <a:cs typeface="Microsoft Himalaya" panose="01010100010101010101" pitchFamily="2" charset="0"/>
            </a:rPr>
            <a:t>Growth</a:t>
          </a:r>
          <a:endParaRPr lang="en-US" sz="2000" b="1" dirty="0">
            <a:latin typeface="Calibri" panose="020F0502020204030204" pitchFamily="34" charset="0"/>
            <a:ea typeface="Microsoft Himalaya" panose="01010100010101010101" pitchFamily="2" charset="0"/>
            <a:cs typeface="Microsoft Himalaya" panose="01010100010101010101" pitchFamily="2" charset="0"/>
          </a:endParaRPr>
        </a:p>
      </dgm:t>
    </dgm:pt>
    <dgm:pt modelId="{4504B9F8-6BAD-4B3E-BA02-14D37685DB76}" type="parTrans" cxnId="{CF406FF9-60DB-4754-A6C9-166A95308A70}">
      <dgm:prSet/>
      <dgm:spPr/>
      <dgm:t>
        <a:bodyPr/>
        <a:lstStyle/>
        <a:p>
          <a:endParaRPr lang="en-US" dirty="0">
            <a:latin typeface="Calibri" panose="020F0502020204030204" pitchFamily="34" charset="0"/>
          </a:endParaRPr>
        </a:p>
      </dgm:t>
    </dgm:pt>
    <dgm:pt modelId="{0115B2DD-9EC1-42E0-AA57-780F08101C65}" type="sibTrans" cxnId="{CF406FF9-60DB-4754-A6C9-166A95308A70}">
      <dgm:prSet/>
      <dgm:spPr/>
      <dgm:t>
        <a:bodyPr/>
        <a:lstStyle/>
        <a:p>
          <a:endParaRPr lang="en-US"/>
        </a:p>
      </dgm:t>
    </dgm:pt>
    <dgm:pt modelId="{46AFDDED-D452-4C9A-88D2-9B52295A1941}">
      <dgm:prSet phldrT="[Text]" custT="1"/>
      <dgm:spPr>
        <a:gradFill rotWithShape="0">
          <a:gsLst>
            <a:gs pos="0">
              <a:schemeClr val="accent3">
                <a:lumMod val="50000"/>
              </a:schemeClr>
            </a:gs>
            <a:gs pos="80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</a:gradFill>
      </dgm:spPr>
      <dgm:t>
        <a:bodyPr/>
        <a:lstStyle/>
        <a:p>
          <a:endParaRPr lang="en-US" sz="1800" dirty="0">
            <a:latin typeface="Calibri" panose="020F0502020204030204" pitchFamily="34" charset="0"/>
          </a:endParaRPr>
        </a:p>
      </dgm:t>
    </dgm:pt>
    <dgm:pt modelId="{617C4B55-2CA6-495C-9755-E74D995F6440}" type="sibTrans" cxnId="{3DFC9F55-2BBA-4355-AB15-5056807833D0}">
      <dgm:prSet/>
      <dgm:spPr/>
      <dgm:t>
        <a:bodyPr/>
        <a:lstStyle/>
        <a:p>
          <a:endParaRPr lang="en-US"/>
        </a:p>
      </dgm:t>
    </dgm:pt>
    <dgm:pt modelId="{2B9591A6-B303-4363-9AB4-6C5F9613DF20}" type="parTrans" cxnId="{3DFC9F55-2BBA-4355-AB15-5056807833D0}">
      <dgm:prSet/>
      <dgm:spPr/>
      <dgm:t>
        <a:bodyPr/>
        <a:lstStyle/>
        <a:p>
          <a:endParaRPr lang="en-US"/>
        </a:p>
      </dgm:t>
    </dgm:pt>
    <dgm:pt modelId="{68E93BF2-32B3-4218-951F-E607FC85A5C2}">
      <dgm:prSet phldrT="[Text]" custT="1"/>
      <dgm:spPr/>
      <dgm:t>
        <a:bodyPr/>
        <a:lstStyle/>
        <a:p>
          <a:endParaRPr lang="en-US" sz="1900" b="1" dirty="0">
            <a:latin typeface="Calibri" panose="020F0502020204030204" pitchFamily="34" charset="0"/>
          </a:endParaRPr>
        </a:p>
      </dgm:t>
    </dgm:pt>
    <dgm:pt modelId="{B51E0CC8-C975-4CF4-982F-CFECB245D4C1}" type="parTrans" cxnId="{5929D49B-445F-4C72-A944-7DDA3967FC9D}">
      <dgm:prSet/>
      <dgm:spPr/>
      <dgm:t>
        <a:bodyPr/>
        <a:lstStyle/>
        <a:p>
          <a:endParaRPr lang="en-US" dirty="0">
            <a:latin typeface="Calibri" panose="020F0502020204030204" pitchFamily="34" charset="0"/>
          </a:endParaRPr>
        </a:p>
      </dgm:t>
    </dgm:pt>
    <dgm:pt modelId="{DE0B7E6C-2B98-44C6-A883-E4B1E392A256}" type="sibTrans" cxnId="{5929D49B-445F-4C72-A944-7DDA3967FC9D}">
      <dgm:prSet/>
      <dgm:spPr/>
      <dgm:t>
        <a:bodyPr/>
        <a:lstStyle/>
        <a:p>
          <a:endParaRPr lang="en-US"/>
        </a:p>
      </dgm:t>
    </dgm:pt>
    <dgm:pt modelId="{26EA5D35-4A26-412A-9788-DA13C00B4941}" type="pres">
      <dgm:prSet presAssocID="{05C65708-A822-4F93-B3CC-ACEECB10B64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F8CC41-79BA-45CB-8840-87DA5D1FBC79}" type="pres">
      <dgm:prSet presAssocID="{46AFDDED-D452-4C9A-88D2-9B52295A1941}" presName="centerShape" presStyleLbl="node0" presStyleIdx="0" presStyleCnt="1" custLinFactNeighborX="1537" custLinFactNeighborY="-1772"/>
      <dgm:spPr/>
      <dgm:t>
        <a:bodyPr/>
        <a:lstStyle/>
        <a:p>
          <a:endParaRPr lang="en-US"/>
        </a:p>
      </dgm:t>
    </dgm:pt>
    <dgm:pt modelId="{3C55D0D1-816D-4FEA-BF40-E1383C4C3FEC}" type="pres">
      <dgm:prSet presAssocID="{615D7B8B-36E7-4EFE-9904-F8F530A196C7}" presName="Name9" presStyleLbl="parChTrans1D2" presStyleIdx="0" presStyleCnt="6"/>
      <dgm:spPr/>
      <dgm:t>
        <a:bodyPr/>
        <a:lstStyle/>
        <a:p>
          <a:endParaRPr lang="en-US"/>
        </a:p>
      </dgm:t>
    </dgm:pt>
    <dgm:pt modelId="{8AA49147-ACC8-4B81-96B4-2747E274837C}" type="pres">
      <dgm:prSet presAssocID="{615D7B8B-36E7-4EFE-9904-F8F530A196C7}" presName="connTx" presStyleLbl="parChTrans1D2" presStyleIdx="0" presStyleCnt="6"/>
      <dgm:spPr/>
      <dgm:t>
        <a:bodyPr/>
        <a:lstStyle/>
        <a:p>
          <a:endParaRPr lang="en-US"/>
        </a:p>
      </dgm:t>
    </dgm:pt>
    <dgm:pt modelId="{897B9D47-F586-497D-B9CB-7728D5BF0226}" type="pres">
      <dgm:prSet presAssocID="{4E7CE253-1046-46B9-9ED4-518098304B17}" presName="node" presStyleLbl="node1" presStyleIdx="0" presStyleCnt="6" custRadScaleRad="104945" custRadScaleInc="7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8D05CA-55A8-4670-8A71-6302ECA67788}" type="pres">
      <dgm:prSet presAssocID="{4560AE10-841A-488C-A4F1-A43243E28C17}" presName="Name9" presStyleLbl="parChTrans1D2" presStyleIdx="1" presStyleCnt="6"/>
      <dgm:spPr/>
      <dgm:t>
        <a:bodyPr/>
        <a:lstStyle/>
        <a:p>
          <a:endParaRPr lang="en-US"/>
        </a:p>
      </dgm:t>
    </dgm:pt>
    <dgm:pt modelId="{2AB5AC80-AAA3-4235-BEAD-ADA38036948E}" type="pres">
      <dgm:prSet presAssocID="{4560AE10-841A-488C-A4F1-A43243E28C17}" presName="connTx" presStyleLbl="parChTrans1D2" presStyleIdx="1" presStyleCnt="6"/>
      <dgm:spPr/>
      <dgm:t>
        <a:bodyPr/>
        <a:lstStyle/>
        <a:p>
          <a:endParaRPr lang="en-US"/>
        </a:p>
      </dgm:t>
    </dgm:pt>
    <dgm:pt modelId="{CC040C2B-DD3C-4D6E-8D26-E353FFE1C08C}" type="pres">
      <dgm:prSet presAssocID="{27C5F954-71C1-49CC-B8AA-06209865B161}" presName="node" presStyleLbl="node1" presStyleIdx="1" presStyleCnt="6" custRadScaleRad="137761" custRadScaleInc="280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57388D-4E34-43E5-B160-0BDB4FD79772}" type="pres">
      <dgm:prSet presAssocID="{FD99A4FB-D591-40FA-99B2-1A1984CBD550}" presName="Name9" presStyleLbl="parChTrans1D2" presStyleIdx="2" presStyleCnt="6"/>
      <dgm:spPr/>
      <dgm:t>
        <a:bodyPr/>
        <a:lstStyle/>
        <a:p>
          <a:endParaRPr lang="en-US"/>
        </a:p>
      </dgm:t>
    </dgm:pt>
    <dgm:pt modelId="{57C69074-8614-4356-8911-6B09B25B3684}" type="pres">
      <dgm:prSet presAssocID="{FD99A4FB-D591-40FA-99B2-1A1984CBD550}" presName="connTx" presStyleLbl="parChTrans1D2" presStyleIdx="2" presStyleCnt="6"/>
      <dgm:spPr/>
      <dgm:t>
        <a:bodyPr/>
        <a:lstStyle/>
        <a:p>
          <a:endParaRPr lang="en-US"/>
        </a:p>
      </dgm:t>
    </dgm:pt>
    <dgm:pt modelId="{15796852-D51C-48C4-9541-14C9F05674CA}" type="pres">
      <dgm:prSet presAssocID="{0AF715BB-CA38-4367-802D-C0792B7FD5D3}" presName="node" presStyleLbl="node1" presStyleIdx="2" presStyleCnt="6" custRadScaleRad="144325" custRadScaleInc="-20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9BF16-45EA-4B60-879B-CC4A6B9AA1CA}" type="pres">
      <dgm:prSet presAssocID="{BFB23FB7-D696-49D6-AFFC-687B1A493EEC}" presName="Name9" presStyleLbl="parChTrans1D2" presStyleIdx="3" presStyleCnt="6"/>
      <dgm:spPr/>
      <dgm:t>
        <a:bodyPr/>
        <a:lstStyle/>
        <a:p>
          <a:endParaRPr lang="en-US"/>
        </a:p>
      </dgm:t>
    </dgm:pt>
    <dgm:pt modelId="{D2407224-36CF-4ACE-8084-D46AFBF72B81}" type="pres">
      <dgm:prSet presAssocID="{BFB23FB7-D696-49D6-AFFC-687B1A493EEC}" presName="connTx" presStyleLbl="parChTrans1D2" presStyleIdx="3" presStyleCnt="6"/>
      <dgm:spPr/>
      <dgm:t>
        <a:bodyPr/>
        <a:lstStyle/>
        <a:p>
          <a:endParaRPr lang="en-US"/>
        </a:p>
      </dgm:t>
    </dgm:pt>
    <dgm:pt modelId="{54C994C1-7786-4725-A9C8-AD1E90A609E6}" type="pres">
      <dgm:prSet presAssocID="{8E1532A4-63F2-4125-91D8-DEB5492AB4F9}" presName="node" presStyleLbl="node1" presStyleIdx="3" presStyleCnt="6" custRadScaleRad="100088" custRadScaleInc="-80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967B46-201C-48EF-9C11-DD5EE7B3EC4A}" type="pres">
      <dgm:prSet presAssocID="{4504B9F8-6BAD-4B3E-BA02-14D37685DB76}" presName="Name9" presStyleLbl="parChTrans1D2" presStyleIdx="4" presStyleCnt="6"/>
      <dgm:spPr/>
      <dgm:t>
        <a:bodyPr/>
        <a:lstStyle/>
        <a:p>
          <a:endParaRPr lang="en-US"/>
        </a:p>
      </dgm:t>
    </dgm:pt>
    <dgm:pt modelId="{339B636D-4BAD-480A-A553-DC2572A5F4CA}" type="pres">
      <dgm:prSet presAssocID="{4504B9F8-6BAD-4B3E-BA02-14D37685DB76}" presName="connTx" presStyleLbl="parChTrans1D2" presStyleIdx="4" presStyleCnt="6"/>
      <dgm:spPr/>
      <dgm:t>
        <a:bodyPr/>
        <a:lstStyle/>
        <a:p>
          <a:endParaRPr lang="en-US"/>
        </a:p>
      </dgm:t>
    </dgm:pt>
    <dgm:pt modelId="{6694E8B1-6E63-4619-97F9-01988EFB2293}" type="pres">
      <dgm:prSet presAssocID="{4EE81618-5CDF-460A-B6EB-2BA91EC90929}" presName="node" presStyleLbl="node1" presStyleIdx="4" presStyleCnt="6" custRadScaleRad="135832" custRadScaleInc="193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1B124C-07A0-447A-9682-8E129F9A6C5A}" type="pres">
      <dgm:prSet presAssocID="{B51E0CC8-C975-4CF4-982F-CFECB245D4C1}" presName="Name9" presStyleLbl="parChTrans1D2" presStyleIdx="5" presStyleCnt="6"/>
      <dgm:spPr/>
      <dgm:t>
        <a:bodyPr/>
        <a:lstStyle/>
        <a:p>
          <a:endParaRPr lang="en-US"/>
        </a:p>
      </dgm:t>
    </dgm:pt>
    <dgm:pt modelId="{D8D563F0-3CA0-4A3B-A5B6-E52A4A42C477}" type="pres">
      <dgm:prSet presAssocID="{B51E0CC8-C975-4CF4-982F-CFECB245D4C1}" presName="connTx" presStyleLbl="parChTrans1D2" presStyleIdx="5" presStyleCnt="6"/>
      <dgm:spPr/>
      <dgm:t>
        <a:bodyPr/>
        <a:lstStyle/>
        <a:p>
          <a:endParaRPr lang="en-US"/>
        </a:p>
      </dgm:t>
    </dgm:pt>
    <dgm:pt modelId="{34BAAA91-CE3E-42B2-8090-94938024F3D1}" type="pres">
      <dgm:prSet presAssocID="{68E93BF2-32B3-4218-951F-E607FC85A5C2}" presName="node" presStyleLbl="node1" presStyleIdx="5" presStyleCnt="6" custRadScaleRad="138425" custRadScaleInc="-173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29D49B-445F-4C72-A944-7DDA3967FC9D}" srcId="{46AFDDED-D452-4C9A-88D2-9B52295A1941}" destId="{68E93BF2-32B3-4218-951F-E607FC85A5C2}" srcOrd="5" destOrd="0" parTransId="{B51E0CC8-C975-4CF4-982F-CFECB245D4C1}" sibTransId="{DE0B7E6C-2B98-44C6-A883-E4B1E392A256}"/>
    <dgm:cxn modelId="{3A114A07-9621-4746-8E83-44C7447ADDB4}" type="presOf" srcId="{615D7B8B-36E7-4EFE-9904-F8F530A196C7}" destId="{8AA49147-ACC8-4B81-96B4-2747E274837C}" srcOrd="1" destOrd="0" presId="urn:microsoft.com/office/officeart/2005/8/layout/radial1"/>
    <dgm:cxn modelId="{0D7CBAB4-F4FC-4515-A4F7-CF258B2E708A}" type="presOf" srcId="{46AFDDED-D452-4C9A-88D2-9B52295A1941}" destId="{8EF8CC41-79BA-45CB-8840-87DA5D1FBC79}" srcOrd="0" destOrd="0" presId="urn:microsoft.com/office/officeart/2005/8/layout/radial1"/>
    <dgm:cxn modelId="{2D29D33B-CD75-41DD-8BBD-82A85AFDB209}" type="presOf" srcId="{4EE81618-5CDF-460A-B6EB-2BA91EC90929}" destId="{6694E8B1-6E63-4619-97F9-01988EFB2293}" srcOrd="0" destOrd="0" presId="urn:microsoft.com/office/officeart/2005/8/layout/radial1"/>
    <dgm:cxn modelId="{9D182873-96DA-48EA-9E35-AE1D0C1C74C8}" type="presOf" srcId="{0AF715BB-CA38-4367-802D-C0792B7FD5D3}" destId="{15796852-D51C-48C4-9541-14C9F05674CA}" srcOrd="0" destOrd="0" presId="urn:microsoft.com/office/officeart/2005/8/layout/radial1"/>
    <dgm:cxn modelId="{BFD1BF74-88AF-48BC-9D2D-98C7FD4BBBC8}" type="presOf" srcId="{27C5F954-71C1-49CC-B8AA-06209865B161}" destId="{CC040C2B-DD3C-4D6E-8D26-E353FFE1C08C}" srcOrd="0" destOrd="0" presId="urn:microsoft.com/office/officeart/2005/8/layout/radial1"/>
    <dgm:cxn modelId="{F08D564F-BB84-4590-A806-CA11B36C269D}" type="presOf" srcId="{B51E0CC8-C975-4CF4-982F-CFECB245D4C1}" destId="{D8D563F0-3CA0-4A3B-A5B6-E52A4A42C477}" srcOrd="1" destOrd="0" presId="urn:microsoft.com/office/officeart/2005/8/layout/radial1"/>
    <dgm:cxn modelId="{1CDB9808-0C90-48BA-B57C-C7E0989E82A0}" type="presOf" srcId="{B51E0CC8-C975-4CF4-982F-CFECB245D4C1}" destId="{D91B124C-07A0-447A-9682-8E129F9A6C5A}" srcOrd="0" destOrd="0" presId="urn:microsoft.com/office/officeart/2005/8/layout/radial1"/>
    <dgm:cxn modelId="{B84FBD9C-5507-42EB-AD5B-5FAE1F790C84}" srcId="{46AFDDED-D452-4C9A-88D2-9B52295A1941}" destId="{27C5F954-71C1-49CC-B8AA-06209865B161}" srcOrd="1" destOrd="0" parTransId="{4560AE10-841A-488C-A4F1-A43243E28C17}" sibTransId="{CFD878B0-A94E-4063-88B1-D171EE8E90CE}"/>
    <dgm:cxn modelId="{4B8BCEF5-5BD5-47A1-8FFB-E7854E67A29A}" type="presOf" srcId="{4504B9F8-6BAD-4B3E-BA02-14D37685DB76}" destId="{339B636D-4BAD-480A-A553-DC2572A5F4CA}" srcOrd="1" destOrd="0" presId="urn:microsoft.com/office/officeart/2005/8/layout/radial1"/>
    <dgm:cxn modelId="{44550BB9-A473-44A1-B84F-8B614F6508E8}" type="presOf" srcId="{4504B9F8-6BAD-4B3E-BA02-14D37685DB76}" destId="{89967B46-201C-48EF-9C11-DD5EE7B3EC4A}" srcOrd="0" destOrd="0" presId="urn:microsoft.com/office/officeart/2005/8/layout/radial1"/>
    <dgm:cxn modelId="{6FA480EE-F551-4865-B2CD-C6C896AD0C5C}" type="presOf" srcId="{05C65708-A822-4F93-B3CC-ACEECB10B641}" destId="{26EA5D35-4A26-412A-9788-DA13C00B4941}" srcOrd="0" destOrd="0" presId="urn:microsoft.com/office/officeart/2005/8/layout/radial1"/>
    <dgm:cxn modelId="{CF406FF9-60DB-4754-A6C9-166A95308A70}" srcId="{46AFDDED-D452-4C9A-88D2-9B52295A1941}" destId="{4EE81618-5CDF-460A-B6EB-2BA91EC90929}" srcOrd="4" destOrd="0" parTransId="{4504B9F8-6BAD-4B3E-BA02-14D37685DB76}" sibTransId="{0115B2DD-9EC1-42E0-AA57-780F08101C65}"/>
    <dgm:cxn modelId="{E4F9D41B-D8A9-47E5-8360-1CC9AA2B3745}" srcId="{46AFDDED-D452-4C9A-88D2-9B52295A1941}" destId="{0AF715BB-CA38-4367-802D-C0792B7FD5D3}" srcOrd="2" destOrd="0" parTransId="{FD99A4FB-D591-40FA-99B2-1A1984CBD550}" sibTransId="{AD6F8A24-8BFD-468C-8DF7-7727E5B36CF6}"/>
    <dgm:cxn modelId="{7EA4753B-FC37-44EC-B39C-4BDE6EAC0B95}" srcId="{46AFDDED-D452-4C9A-88D2-9B52295A1941}" destId="{4E7CE253-1046-46B9-9ED4-518098304B17}" srcOrd="0" destOrd="0" parTransId="{615D7B8B-36E7-4EFE-9904-F8F530A196C7}" sibTransId="{BED1A2A5-42BD-439C-BF64-56EF4CA4612F}"/>
    <dgm:cxn modelId="{BB3981A1-88B8-493F-9B10-13E6F9DF44D6}" type="presOf" srcId="{BFB23FB7-D696-49D6-AFFC-687B1A493EEC}" destId="{CF49BF16-45EA-4B60-879B-CC4A6B9AA1CA}" srcOrd="0" destOrd="0" presId="urn:microsoft.com/office/officeart/2005/8/layout/radial1"/>
    <dgm:cxn modelId="{FACF3CA1-67BE-4131-845D-D1975541AE90}" type="presOf" srcId="{4E7CE253-1046-46B9-9ED4-518098304B17}" destId="{897B9D47-F586-497D-B9CB-7728D5BF0226}" srcOrd="0" destOrd="0" presId="urn:microsoft.com/office/officeart/2005/8/layout/radial1"/>
    <dgm:cxn modelId="{9EB2C1DE-A605-4193-ACB5-9BDFC99B9DF9}" type="presOf" srcId="{BFB23FB7-D696-49D6-AFFC-687B1A493EEC}" destId="{D2407224-36CF-4ACE-8084-D46AFBF72B81}" srcOrd="1" destOrd="0" presId="urn:microsoft.com/office/officeart/2005/8/layout/radial1"/>
    <dgm:cxn modelId="{2A23E78D-E0E6-4847-896D-9BD82E2E57E7}" type="presOf" srcId="{FD99A4FB-D591-40FA-99B2-1A1984CBD550}" destId="{57C69074-8614-4356-8911-6B09B25B3684}" srcOrd="1" destOrd="0" presId="urn:microsoft.com/office/officeart/2005/8/layout/radial1"/>
    <dgm:cxn modelId="{575CB5DE-5C47-44B2-A1DB-E5B4214013A8}" type="presOf" srcId="{8E1532A4-63F2-4125-91D8-DEB5492AB4F9}" destId="{54C994C1-7786-4725-A9C8-AD1E90A609E6}" srcOrd="0" destOrd="0" presId="urn:microsoft.com/office/officeart/2005/8/layout/radial1"/>
    <dgm:cxn modelId="{876296F4-DD02-4FD0-952C-E33B1A5CD4EA}" type="presOf" srcId="{4560AE10-841A-488C-A4F1-A43243E28C17}" destId="{2AB5AC80-AAA3-4235-BEAD-ADA38036948E}" srcOrd="1" destOrd="0" presId="urn:microsoft.com/office/officeart/2005/8/layout/radial1"/>
    <dgm:cxn modelId="{7DBEBE6C-B5AE-444B-83CB-F301469A80EE}" type="presOf" srcId="{68E93BF2-32B3-4218-951F-E607FC85A5C2}" destId="{34BAAA91-CE3E-42B2-8090-94938024F3D1}" srcOrd="0" destOrd="0" presId="urn:microsoft.com/office/officeart/2005/8/layout/radial1"/>
    <dgm:cxn modelId="{D4FAB6C5-2551-4338-9893-BD4F3E314F33}" type="presOf" srcId="{4560AE10-841A-488C-A4F1-A43243E28C17}" destId="{ED8D05CA-55A8-4670-8A71-6302ECA67788}" srcOrd="0" destOrd="0" presId="urn:microsoft.com/office/officeart/2005/8/layout/radial1"/>
    <dgm:cxn modelId="{47066E8D-9977-4B27-853A-B7A2D474BE45}" srcId="{46AFDDED-D452-4C9A-88D2-9B52295A1941}" destId="{8E1532A4-63F2-4125-91D8-DEB5492AB4F9}" srcOrd="3" destOrd="0" parTransId="{BFB23FB7-D696-49D6-AFFC-687B1A493EEC}" sibTransId="{BC6EABFD-A45A-4B35-A3F4-41936FD85589}"/>
    <dgm:cxn modelId="{73E2BE5E-6702-431E-BC8D-1B7B2D9C7BB5}" type="presOf" srcId="{615D7B8B-36E7-4EFE-9904-F8F530A196C7}" destId="{3C55D0D1-816D-4FEA-BF40-E1383C4C3FEC}" srcOrd="0" destOrd="0" presId="urn:microsoft.com/office/officeart/2005/8/layout/radial1"/>
    <dgm:cxn modelId="{2B2F99E0-EA41-42E1-9D47-3C5F2C431AC5}" type="presOf" srcId="{FD99A4FB-D591-40FA-99B2-1A1984CBD550}" destId="{C857388D-4E34-43E5-B160-0BDB4FD79772}" srcOrd="0" destOrd="0" presId="urn:microsoft.com/office/officeart/2005/8/layout/radial1"/>
    <dgm:cxn modelId="{3DFC9F55-2BBA-4355-AB15-5056807833D0}" srcId="{05C65708-A822-4F93-B3CC-ACEECB10B641}" destId="{46AFDDED-D452-4C9A-88D2-9B52295A1941}" srcOrd="0" destOrd="0" parTransId="{2B9591A6-B303-4363-9AB4-6C5F9613DF20}" sibTransId="{617C4B55-2CA6-495C-9755-E74D995F6440}"/>
    <dgm:cxn modelId="{D562E976-69B5-497C-864D-9E39D3A9439E}" type="presParOf" srcId="{26EA5D35-4A26-412A-9788-DA13C00B4941}" destId="{8EF8CC41-79BA-45CB-8840-87DA5D1FBC79}" srcOrd="0" destOrd="0" presId="urn:microsoft.com/office/officeart/2005/8/layout/radial1"/>
    <dgm:cxn modelId="{AE8EEE1A-4BF0-4315-93FF-1BA2F75C84D9}" type="presParOf" srcId="{26EA5D35-4A26-412A-9788-DA13C00B4941}" destId="{3C55D0D1-816D-4FEA-BF40-E1383C4C3FEC}" srcOrd="1" destOrd="0" presId="urn:microsoft.com/office/officeart/2005/8/layout/radial1"/>
    <dgm:cxn modelId="{C2637E1D-4A0D-4FD3-9E6C-D993650BAE78}" type="presParOf" srcId="{3C55D0D1-816D-4FEA-BF40-E1383C4C3FEC}" destId="{8AA49147-ACC8-4B81-96B4-2747E274837C}" srcOrd="0" destOrd="0" presId="urn:microsoft.com/office/officeart/2005/8/layout/radial1"/>
    <dgm:cxn modelId="{C87D2883-0827-411F-950F-54CF532B7D8D}" type="presParOf" srcId="{26EA5D35-4A26-412A-9788-DA13C00B4941}" destId="{897B9D47-F586-497D-B9CB-7728D5BF0226}" srcOrd="2" destOrd="0" presId="urn:microsoft.com/office/officeart/2005/8/layout/radial1"/>
    <dgm:cxn modelId="{37C8C4CD-FCE4-4B31-B28A-D4C010FD1D7C}" type="presParOf" srcId="{26EA5D35-4A26-412A-9788-DA13C00B4941}" destId="{ED8D05CA-55A8-4670-8A71-6302ECA67788}" srcOrd="3" destOrd="0" presId="urn:microsoft.com/office/officeart/2005/8/layout/radial1"/>
    <dgm:cxn modelId="{D4FE6640-3780-45A2-9326-2BBAD9BBC5F6}" type="presParOf" srcId="{ED8D05CA-55A8-4670-8A71-6302ECA67788}" destId="{2AB5AC80-AAA3-4235-BEAD-ADA38036948E}" srcOrd="0" destOrd="0" presId="urn:microsoft.com/office/officeart/2005/8/layout/radial1"/>
    <dgm:cxn modelId="{4E26948A-A7B7-4C8A-8D1F-6F3D11F13CFE}" type="presParOf" srcId="{26EA5D35-4A26-412A-9788-DA13C00B4941}" destId="{CC040C2B-DD3C-4D6E-8D26-E353FFE1C08C}" srcOrd="4" destOrd="0" presId="urn:microsoft.com/office/officeart/2005/8/layout/radial1"/>
    <dgm:cxn modelId="{E9BE8D21-0026-40BF-8D97-65828DD8A108}" type="presParOf" srcId="{26EA5D35-4A26-412A-9788-DA13C00B4941}" destId="{C857388D-4E34-43E5-B160-0BDB4FD79772}" srcOrd="5" destOrd="0" presId="urn:microsoft.com/office/officeart/2005/8/layout/radial1"/>
    <dgm:cxn modelId="{D15E3599-0686-4337-8014-80EF4FA0D49A}" type="presParOf" srcId="{C857388D-4E34-43E5-B160-0BDB4FD79772}" destId="{57C69074-8614-4356-8911-6B09B25B3684}" srcOrd="0" destOrd="0" presId="urn:microsoft.com/office/officeart/2005/8/layout/radial1"/>
    <dgm:cxn modelId="{8E535895-D9EC-449D-AD66-3848088570A4}" type="presParOf" srcId="{26EA5D35-4A26-412A-9788-DA13C00B4941}" destId="{15796852-D51C-48C4-9541-14C9F05674CA}" srcOrd="6" destOrd="0" presId="urn:microsoft.com/office/officeart/2005/8/layout/radial1"/>
    <dgm:cxn modelId="{C00A1533-F423-47B7-B530-82981EFDF36B}" type="presParOf" srcId="{26EA5D35-4A26-412A-9788-DA13C00B4941}" destId="{CF49BF16-45EA-4B60-879B-CC4A6B9AA1CA}" srcOrd="7" destOrd="0" presId="urn:microsoft.com/office/officeart/2005/8/layout/radial1"/>
    <dgm:cxn modelId="{DF84D06E-9AC4-48AA-B9B4-4D962B7ABC94}" type="presParOf" srcId="{CF49BF16-45EA-4B60-879B-CC4A6B9AA1CA}" destId="{D2407224-36CF-4ACE-8084-D46AFBF72B81}" srcOrd="0" destOrd="0" presId="urn:microsoft.com/office/officeart/2005/8/layout/radial1"/>
    <dgm:cxn modelId="{11BD3A80-B2EA-4FE0-97D5-65FA16C8702D}" type="presParOf" srcId="{26EA5D35-4A26-412A-9788-DA13C00B4941}" destId="{54C994C1-7786-4725-A9C8-AD1E90A609E6}" srcOrd="8" destOrd="0" presId="urn:microsoft.com/office/officeart/2005/8/layout/radial1"/>
    <dgm:cxn modelId="{EC81A93F-F04C-4F45-8511-19A6D21A6F35}" type="presParOf" srcId="{26EA5D35-4A26-412A-9788-DA13C00B4941}" destId="{89967B46-201C-48EF-9C11-DD5EE7B3EC4A}" srcOrd="9" destOrd="0" presId="urn:microsoft.com/office/officeart/2005/8/layout/radial1"/>
    <dgm:cxn modelId="{E3EC630B-775D-4A54-885D-B212062E2A50}" type="presParOf" srcId="{89967B46-201C-48EF-9C11-DD5EE7B3EC4A}" destId="{339B636D-4BAD-480A-A553-DC2572A5F4CA}" srcOrd="0" destOrd="0" presId="urn:microsoft.com/office/officeart/2005/8/layout/radial1"/>
    <dgm:cxn modelId="{85F486CF-19EA-4AC1-A683-5D74349B9046}" type="presParOf" srcId="{26EA5D35-4A26-412A-9788-DA13C00B4941}" destId="{6694E8B1-6E63-4619-97F9-01988EFB2293}" srcOrd="10" destOrd="0" presId="urn:microsoft.com/office/officeart/2005/8/layout/radial1"/>
    <dgm:cxn modelId="{C4B282FA-59CE-4511-A085-14BF32DA34B1}" type="presParOf" srcId="{26EA5D35-4A26-412A-9788-DA13C00B4941}" destId="{D91B124C-07A0-447A-9682-8E129F9A6C5A}" srcOrd="11" destOrd="0" presId="urn:microsoft.com/office/officeart/2005/8/layout/radial1"/>
    <dgm:cxn modelId="{0E8CE3AA-9463-4BCE-AC27-8C3D041DA36D}" type="presParOf" srcId="{D91B124C-07A0-447A-9682-8E129F9A6C5A}" destId="{D8D563F0-3CA0-4A3B-A5B6-E52A4A42C477}" srcOrd="0" destOrd="0" presId="urn:microsoft.com/office/officeart/2005/8/layout/radial1"/>
    <dgm:cxn modelId="{8FA3F8ED-852D-4835-8901-6D44425DDA30}" type="presParOf" srcId="{26EA5D35-4A26-412A-9788-DA13C00B4941}" destId="{34BAAA91-CE3E-42B2-8090-94938024F3D1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81C93E-EC18-408A-BD26-F455F4D9F431}" type="doc">
      <dgm:prSet loTypeId="urn:microsoft.com/office/officeart/2005/8/layout/radial4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3BC0B7-67EA-4BAD-9725-23B422980082}">
      <dgm:prSet phldrT="[Text]"/>
      <dgm:spPr/>
      <dgm:t>
        <a:bodyPr/>
        <a:lstStyle/>
        <a:p>
          <a:r>
            <a:rPr lang="tr-TR" dirty="0" smtClean="0"/>
            <a:t>Locating events</a:t>
          </a:r>
          <a:endParaRPr lang="en-US" dirty="0"/>
        </a:p>
      </dgm:t>
    </dgm:pt>
    <dgm:pt modelId="{FC200825-0234-4C2D-BFCB-DCC04CB2BAF6}" type="parTrans" cxnId="{D62F73DC-CC6D-4F8D-AB21-1D322F8F354B}">
      <dgm:prSet/>
      <dgm:spPr/>
      <dgm:t>
        <a:bodyPr/>
        <a:lstStyle/>
        <a:p>
          <a:endParaRPr lang="en-US"/>
        </a:p>
      </dgm:t>
    </dgm:pt>
    <dgm:pt modelId="{785131FC-0A69-4EC1-AF1B-D6D8E55D2D6F}" type="sibTrans" cxnId="{D62F73DC-CC6D-4F8D-AB21-1D322F8F354B}">
      <dgm:prSet/>
      <dgm:spPr/>
      <dgm:t>
        <a:bodyPr/>
        <a:lstStyle/>
        <a:p>
          <a:endParaRPr lang="en-US"/>
        </a:p>
      </dgm:t>
    </dgm:pt>
    <dgm:pt modelId="{05A947B7-2D84-432A-A79B-580BA06B89F5}">
      <dgm:prSet phldrT="[Text]" custT="1"/>
      <dgm:spPr/>
      <dgm:t>
        <a:bodyPr/>
        <a:lstStyle/>
        <a:p>
          <a:r>
            <a:rPr lang="tr-TR" sz="2200" dirty="0" smtClean="0"/>
            <a:t>Traveltime residual</a:t>
          </a:r>
          <a:endParaRPr lang="en-US" sz="2200" dirty="0"/>
        </a:p>
      </dgm:t>
    </dgm:pt>
    <dgm:pt modelId="{D3252124-A18C-4468-8C36-CBDC59CE12F0}" type="parTrans" cxnId="{66EF7ACC-34DA-4EA9-91F8-25511FDB93BB}">
      <dgm:prSet/>
      <dgm:spPr/>
      <dgm:t>
        <a:bodyPr/>
        <a:lstStyle/>
        <a:p>
          <a:endParaRPr lang="en-US"/>
        </a:p>
      </dgm:t>
    </dgm:pt>
    <dgm:pt modelId="{661E2881-C50C-43BE-9879-E6DA5E6E35C6}" type="sibTrans" cxnId="{66EF7ACC-34DA-4EA9-91F8-25511FDB93BB}">
      <dgm:prSet/>
      <dgm:spPr/>
      <dgm:t>
        <a:bodyPr/>
        <a:lstStyle/>
        <a:p>
          <a:endParaRPr lang="en-US"/>
        </a:p>
      </dgm:t>
    </dgm:pt>
    <dgm:pt modelId="{99D08E73-CAC7-47FF-8B39-9D063A127537}">
      <dgm:prSet phldrT="[Text]" custT="1"/>
      <dgm:spPr/>
      <dgm:t>
        <a:bodyPr/>
        <a:lstStyle/>
        <a:p>
          <a:r>
            <a:rPr lang="tr-TR" sz="2200" dirty="0" smtClean="0"/>
            <a:t>Amplitudes</a:t>
          </a:r>
          <a:endParaRPr lang="en-US" sz="2200" dirty="0"/>
        </a:p>
      </dgm:t>
    </dgm:pt>
    <dgm:pt modelId="{43DF597B-1834-4708-BB81-98045810A03D}" type="parTrans" cxnId="{35EB7583-5A60-4465-9B91-20894AA6E8A7}">
      <dgm:prSet/>
      <dgm:spPr/>
      <dgm:t>
        <a:bodyPr/>
        <a:lstStyle/>
        <a:p>
          <a:endParaRPr lang="en-US"/>
        </a:p>
      </dgm:t>
    </dgm:pt>
    <dgm:pt modelId="{75D47934-37EE-4F07-B365-AE0CD4773181}" type="sibTrans" cxnId="{35EB7583-5A60-4465-9B91-20894AA6E8A7}">
      <dgm:prSet/>
      <dgm:spPr/>
      <dgm:t>
        <a:bodyPr/>
        <a:lstStyle/>
        <a:p>
          <a:endParaRPr lang="en-US"/>
        </a:p>
      </dgm:t>
    </dgm:pt>
    <dgm:pt modelId="{B47AFAFD-8058-42CC-86D2-29F80F9CE0FB}">
      <dgm:prSet phldrT="[Text]" custT="1"/>
      <dgm:spPr/>
      <dgm:t>
        <a:bodyPr/>
        <a:lstStyle/>
        <a:p>
          <a:r>
            <a:rPr lang="tr-TR" sz="2400" dirty="0" smtClean="0"/>
            <a:t>Amplitude/Traveltime Ratio</a:t>
          </a:r>
          <a:endParaRPr lang="en-US" sz="2400" dirty="0"/>
        </a:p>
      </dgm:t>
    </dgm:pt>
    <dgm:pt modelId="{8A454B02-B992-44E2-858E-BA8BBB139773}" type="parTrans" cxnId="{C765284E-0CB3-4E01-B9DE-AC7814F33DA1}">
      <dgm:prSet/>
      <dgm:spPr/>
      <dgm:t>
        <a:bodyPr/>
        <a:lstStyle/>
        <a:p>
          <a:endParaRPr lang="en-US"/>
        </a:p>
      </dgm:t>
    </dgm:pt>
    <dgm:pt modelId="{9252FBF2-524C-4243-A32C-C9A00FB849A1}" type="sibTrans" cxnId="{C765284E-0CB3-4E01-B9DE-AC7814F33DA1}">
      <dgm:prSet/>
      <dgm:spPr/>
      <dgm:t>
        <a:bodyPr/>
        <a:lstStyle/>
        <a:p>
          <a:endParaRPr lang="en-US"/>
        </a:p>
      </dgm:t>
    </dgm:pt>
    <dgm:pt modelId="{D4AFC610-F132-453B-9029-0DBDDDEA661F}" type="pres">
      <dgm:prSet presAssocID="{8681C93E-EC18-408A-BD26-F455F4D9F43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4B3E5F-D0D8-45D7-9063-5E45C08DFB78}" type="pres">
      <dgm:prSet presAssocID="{A03BC0B7-67EA-4BAD-9725-23B422980082}" presName="centerShape" presStyleLbl="node0" presStyleIdx="0" presStyleCnt="1" custLinFactNeighborX="-3500" custLinFactNeighborY="-47258"/>
      <dgm:spPr/>
      <dgm:t>
        <a:bodyPr/>
        <a:lstStyle/>
        <a:p>
          <a:endParaRPr lang="en-US"/>
        </a:p>
      </dgm:t>
    </dgm:pt>
    <dgm:pt modelId="{7505C518-C545-4B3F-936A-A86EFF589FA3}" type="pres">
      <dgm:prSet presAssocID="{D3252124-A18C-4468-8C36-CBDC59CE12F0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4BDB9725-2E4D-4466-AEE6-4005B85075B0}" type="pres">
      <dgm:prSet presAssocID="{05A947B7-2D84-432A-A79B-580BA06B89F5}" presName="node" presStyleLbl="node1" presStyleIdx="0" presStyleCnt="3" custRadScaleRad="98166" custRadScaleInc="-22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96D0BC-9C5B-4781-B82B-D8B8D9808845}" type="pres">
      <dgm:prSet presAssocID="{43DF597B-1834-4708-BB81-98045810A03D}" presName="parTrans" presStyleLbl="bgSibTrans2D1" presStyleIdx="1" presStyleCnt="3" custAng="178072" custLinFactNeighborX="876" custLinFactNeighborY="-783"/>
      <dgm:spPr/>
      <dgm:t>
        <a:bodyPr/>
        <a:lstStyle/>
        <a:p>
          <a:endParaRPr lang="en-US"/>
        </a:p>
      </dgm:t>
    </dgm:pt>
    <dgm:pt modelId="{002F19AF-42CE-4C81-A7D2-73CEC3013169}" type="pres">
      <dgm:prSet presAssocID="{99D08E73-CAC7-47FF-8B39-9D063A127537}" presName="node" presStyleLbl="node1" presStyleIdx="1" presStyleCnt="3" custRadScaleRad="8300" custRadScaleInc="-312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3DB06-CC28-4CCF-975C-E1E7F7438AC5}" type="pres">
      <dgm:prSet presAssocID="{8A454B02-B992-44E2-858E-BA8BBB139773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3584D4B5-B2C1-4D2E-9F0C-DE7112273D83}" type="pres">
      <dgm:prSet presAssocID="{B47AFAFD-8058-42CC-86D2-29F80F9CE0FB}" presName="node" presStyleLbl="node1" presStyleIdx="2" presStyleCnt="3" custRadScaleRad="90467" custRadScaleInc="159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1F920C-5907-433A-BECC-FEEDF9FD953D}" type="presOf" srcId="{05A947B7-2D84-432A-A79B-580BA06B89F5}" destId="{4BDB9725-2E4D-4466-AEE6-4005B85075B0}" srcOrd="0" destOrd="0" presId="urn:microsoft.com/office/officeart/2005/8/layout/radial4"/>
    <dgm:cxn modelId="{DBD794A0-987F-4C4C-8656-BC0ADDDFD11C}" type="presOf" srcId="{8A454B02-B992-44E2-858E-BA8BBB139773}" destId="{1FC3DB06-CC28-4CCF-975C-E1E7F7438AC5}" srcOrd="0" destOrd="0" presId="urn:microsoft.com/office/officeart/2005/8/layout/radial4"/>
    <dgm:cxn modelId="{83DA04EB-B858-4BF1-B29D-B04AC67295E1}" type="presOf" srcId="{43DF597B-1834-4708-BB81-98045810A03D}" destId="{7396D0BC-9C5B-4781-B82B-D8B8D9808845}" srcOrd="0" destOrd="0" presId="urn:microsoft.com/office/officeart/2005/8/layout/radial4"/>
    <dgm:cxn modelId="{718F7B9D-33AA-406A-8F8A-C2877D7C9CE0}" type="presOf" srcId="{B47AFAFD-8058-42CC-86D2-29F80F9CE0FB}" destId="{3584D4B5-B2C1-4D2E-9F0C-DE7112273D83}" srcOrd="0" destOrd="0" presId="urn:microsoft.com/office/officeart/2005/8/layout/radial4"/>
    <dgm:cxn modelId="{C765284E-0CB3-4E01-B9DE-AC7814F33DA1}" srcId="{A03BC0B7-67EA-4BAD-9725-23B422980082}" destId="{B47AFAFD-8058-42CC-86D2-29F80F9CE0FB}" srcOrd="2" destOrd="0" parTransId="{8A454B02-B992-44E2-858E-BA8BBB139773}" sibTransId="{9252FBF2-524C-4243-A32C-C9A00FB849A1}"/>
    <dgm:cxn modelId="{D62F73DC-CC6D-4F8D-AB21-1D322F8F354B}" srcId="{8681C93E-EC18-408A-BD26-F455F4D9F431}" destId="{A03BC0B7-67EA-4BAD-9725-23B422980082}" srcOrd="0" destOrd="0" parTransId="{FC200825-0234-4C2D-BFCB-DCC04CB2BAF6}" sibTransId="{785131FC-0A69-4EC1-AF1B-D6D8E55D2D6F}"/>
    <dgm:cxn modelId="{66EF7ACC-34DA-4EA9-91F8-25511FDB93BB}" srcId="{A03BC0B7-67EA-4BAD-9725-23B422980082}" destId="{05A947B7-2D84-432A-A79B-580BA06B89F5}" srcOrd="0" destOrd="0" parTransId="{D3252124-A18C-4468-8C36-CBDC59CE12F0}" sibTransId="{661E2881-C50C-43BE-9879-E6DA5E6E35C6}"/>
    <dgm:cxn modelId="{AAC7AD42-A6AB-4384-8E65-87E2E3636CAC}" type="presOf" srcId="{A03BC0B7-67EA-4BAD-9725-23B422980082}" destId="{BD4B3E5F-D0D8-45D7-9063-5E45C08DFB78}" srcOrd="0" destOrd="0" presId="urn:microsoft.com/office/officeart/2005/8/layout/radial4"/>
    <dgm:cxn modelId="{35EB7583-5A60-4465-9B91-20894AA6E8A7}" srcId="{A03BC0B7-67EA-4BAD-9725-23B422980082}" destId="{99D08E73-CAC7-47FF-8B39-9D063A127537}" srcOrd="1" destOrd="0" parTransId="{43DF597B-1834-4708-BB81-98045810A03D}" sibTransId="{75D47934-37EE-4F07-B365-AE0CD4773181}"/>
    <dgm:cxn modelId="{85F0E4F7-6D79-40EC-BE03-818FE9DA2CC6}" type="presOf" srcId="{8681C93E-EC18-408A-BD26-F455F4D9F431}" destId="{D4AFC610-F132-453B-9029-0DBDDDEA661F}" srcOrd="0" destOrd="0" presId="urn:microsoft.com/office/officeart/2005/8/layout/radial4"/>
    <dgm:cxn modelId="{38C58F19-CCF5-46EB-A105-14DE34358DC7}" type="presOf" srcId="{99D08E73-CAC7-47FF-8B39-9D063A127537}" destId="{002F19AF-42CE-4C81-A7D2-73CEC3013169}" srcOrd="0" destOrd="0" presId="urn:microsoft.com/office/officeart/2005/8/layout/radial4"/>
    <dgm:cxn modelId="{CA2F1401-0013-44AA-8C73-DA553D95FB25}" type="presOf" srcId="{D3252124-A18C-4468-8C36-CBDC59CE12F0}" destId="{7505C518-C545-4B3F-936A-A86EFF589FA3}" srcOrd="0" destOrd="0" presId="urn:microsoft.com/office/officeart/2005/8/layout/radial4"/>
    <dgm:cxn modelId="{94471F2E-3965-4BC3-A279-565451CBD190}" type="presParOf" srcId="{D4AFC610-F132-453B-9029-0DBDDDEA661F}" destId="{BD4B3E5F-D0D8-45D7-9063-5E45C08DFB78}" srcOrd="0" destOrd="0" presId="urn:microsoft.com/office/officeart/2005/8/layout/radial4"/>
    <dgm:cxn modelId="{2D0650DD-F3AC-4633-A79C-DACD734E1F2B}" type="presParOf" srcId="{D4AFC610-F132-453B-9029-0DBDDDEA661F}" destId="{7505C518-C545-4B3F-936A-A86EFF589FA3}" srcOrd="1" destOrd="0" presId="urn:microsoft.com/office/officeart/2005/8/layout/radial4"/>
    <dgm:cxn modelId="{66BF18FE-3513-4ED7-A97B-B2B0D6B9EA37}" type="presParOf" srcId="{D4AFC610-F132-453B-9029-0DBDDDEA661F}" destId="{4BDB9725-2E4D-4466-AEE6-4005B85075B0}" srcOrd="2" destOrd="0" presId="urn:microsoft.com/office/officeart/2005/8/layout/radial4"/>
    <dgm:cxn modelId="{39563F7A-1F64-4E45-8B6D-444399A1F842}" type="presParOf" srcId="{D4AFC610-F132-453B-9029-0DBDDDEA661F}" destId="{7396D0BC-9C5B-4781-B82B-D8B8D9808845}" srcOrd="3" destOrd="0" presId="urn:microsoft.com/office/officeart/2005/8/layout/radial4"/>
    <dgm:cxn modelId="{5C66424E-8B17-4C5F-B72A-C61BFE3C54DA}" type="presParOf" srcId="{D4AFC610-F132-453B-9029-0DBDDDEA661F}" destId="{002F19AF-42CE-4C81-A7D2-73CEC3013169}" srcOrd="4" destOrd="0" presId="urn:microsoft.com/office/officeart/2005/8/layout/radial4"/>
    <dgm:cxn modelId="{F0DF930D-890B-4C4C-A455-1016E9850E08}" type="presParOf" srcId="{D4AFC610-F132-453B-9029-0DBDDDEA661F}" destId="{1FC3DB06-CC28-4CCF-975C-E1E7F7438AC5}" srcOrd="5" destOrd="0" presId="urn:microsoft.com/office/officeart/2005/8/layout/radial4"/>
    <dgm:cxn modelId="{2C5360C6-5473-4429-9172-7EB1CB97AEC2}" type="presParOf" srcId="{D4AFC610-F132-453B-9029-0DBDDDEA661F}" destId="{3584D4B5-B2C1-4D2E-9F0C-DE7112273D8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F95DC-0C86-45C1-BDE9-EE826E8B8A86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857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B9D995-59FA-49D6-AC4C-B27776D25542}">
      <dsp:nvSpPr>
        <dsp:cNvPr id="0" name=""/>
        <dsp:cNvSpPr/>
      </dsp:nvSpPr>
      <dsp:spPr>
        <a:xfrm>
          <a:off x="364315" y="238337"/>
          <a:ext cx="7802801" cy="4764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821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Myriad Pro" panose="020B0503030403020204" pitchFamily="34" charset="0"/>
            </a:rPr>
            <a:t>How the algorithm works?</a:t>
          </a:r>
          <a:endParaRPr lang="en-US" sz="2300" kern="1200" dirty="0">
            <a:latin typeface="Myriad Pro" panose="020B0503030403020204" pitchFamily="34" charset="0"/>
          </a:endParaRPr>
        </a:p>
      </dsp:txBody>
      <dsp:txXfrm>
        <a:off x="364315" y="238337"/>
        <a:ext cx="7802801" cy="476493"/>
      </dsp:txXfrm>
    </dsp:sp>
    <dsp:sp modelId="{653C861B-C189-4D9D-A6E7-B1540EC7BFA2}">
      <dsp:nvSpPr>
        <dsp:cNvPr id="0" name=""/>
        <dsp:cNvSpPr/>
      </dsp:nvSpPr>
      <dsp:spPr>
        <a:xfrm>
          <a:off x="66507" y="178775"/>
          <a:ext cx="595616" cy="59561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59BE9AE-EE3C-4852-92D7-9DA09D2D45C5}">
      <dsp:nvSpPr>
        <dsp:cNvPr id="0" name=""/>
        <dsp:cNvSpPr/>
      </dsp:nvSpPr>
      <dsp:spPr>
        <a:xfrm>
          <a:off x="756263" y="952986"/>
          <a:ext cx="7410853" cy="4764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821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Myriad Pro" panose="020B0503030403020204" pitchFamily="34" charset="0"/>
            </a:rPr>
            <a:t>Can amplitude be used apart from traveltimes?</a:t>
          </a:r>
          <a:endParaRPr lang="en-US" sz="2300" kern="1200" dirty="0">
            <a:latin typeface="Myriad Pro" panose="020B0503030403020204" pitchFamily="34" charset="0"/>
          </a:endParaRPr>
        </a:p>
      </dsp:txBody>
      <dsp:txXfrm>
        <a:off x="756263" y="952986"/>
        <a:ext cx="7410853" cy="476493"/>
      </dsp:txXfrm>
    </dsp:sp>
    <dsp:sp modelId="{B8D55D07-8EED-4216-9FC9-5EA92DF63E20}">
      <dsp:nvSpPr>
        <dsp:cNvPr id="0" name=""/>
        <dsp:cNvSpPr/>
      </dsp:nvSpPr>
      <dsp:spPr>
        <a:xfrm>
          <a:off x="458455" y="893425"/>
          <a:ext cx="595616" cy="59561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3AE09F5-BB39-4E9D-9187-1C23010EBB0E}">
      <dsp:nvSpPr>
        <dsp:cNvPr id="0" name=""/>
        <dsp:cNvSpPr/>
      </dsp:nvSpPr>
      <dsp:spPr>
        <a:xfrm>
          <a:off x="935492" y="1667636"/>
          <a:ext cx="7231625" cy="4764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821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Myriad Pro" panose="020B0503030403020204" pitchFamily="34" charset="0"/>
            </a:rPr>
            <a:t>Can S-waves be helpful besides P-waves?</a:t>
          </a:r>
          <a:endParaRPr lang="en-US" sz="2300" kern="1200" dirty="0">
            <a:latin typeface="Myriad Pro" panose="020B0503030403020204" pitchFamily="34" charset="0"/>
          </a:endParaRPr>
        </a:p>
      </dsp:txBody>
      <dsp:txXfrm>
        <a:off x="935492" y="1667636"/>
        <a:ext cx="7231625" cy="476493"/>
      </dsp:txXfrm>
    </dsp:sp>
    <dsp:sp modelId="{E38185C2-CAAE-40D2-B3E5-469F795375EF}">
      <dsp:nvSpPr>
        <dsp:cNvPr id="0" name=""/>
        <dsp:cNvSpPr/>
      </dsp:nvSpPr>
      <dsp:spPr>
        <a:xfrm>
          <a:off x="637683" y="1608074"/>
          <a:ext cx="595616" cy="59561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1787D09-1DA9-483A-B5E9-06D09A23EA69}">
      <dsp:nvSpPr>
        <dsp:cNvPr id="0" name=""/>
        <dsp:cNvSpPr/>
      </dsp:nvSpPr>
      <dsp:spPr>
        <a:xfrm>
          <a:off x="935492" y="2381833"/>
          <a:ext cx="7231625" cy="4764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821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Myriad Pro" panose="020B0503030403020204" pitchFamily="34" charset="0"/>
            </a:rPr>
            <a:t>How borehole receivers affect location </a:t>
          </a:r>
          <a:r>
            <a:rPr lang="en-US" sz="2300" kern="1200" dirty="0" smtClean="0">
              <a:latin typeface="Myriad Pro" panose="020B0503030403020204" pitchFamily="34" charset="0"/>
            </a:rPr>
            <a:t>uncertainty</a:t>
          </a:r>
          <a:r>
            <a:rPr lang="tr-TR" sz="2300" kern="1200" dirty="0" smtClean="0">
              <a:latin typeface="Myriad Pro" panose="020B0503030403020204" pitchFamily="34" charset="0"/>
            </a:rPr>
            <a:t>? </a:t>
          </a:r>
          <a:endParaRPr lang="en-US" sz="2300" kern="1200" dirty="0">
            <a:latin typeface="Myriad Pro" panose="020B0503030403020204" pitchFamily="34" charset="0"/>
          </a:endParaRPr>
        </a:p>
      </dsp:txBody>
      <dsp:txXfrm>
        <a:off x="935492" y="2381833"/>
        <a:ext cx="7231625" cy="476493"/>
      </dsp:txXfrm>
    </dsp:sp>
    <dsp:sp modelId="{70C8A4F4-E17C-4C3B-89B4-33007715F2C8}">
      <dsp:nvSpPr>
        <dsp:cNvPr id="0" name=""/>
        <dsp:cNvSpPr/>
      </dsp:nvSpPr>
      <dsp:spPr>
        <a:xfrm>
          <a:off x="637683" y="2322271"/>
          <a:ext cx="595616" cy="59561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5BB1C3A-D0E4-495B-86AD-5D42359B24B0}">
      <dsp:nvSpPr>
        <dsp:cNvPr id="0" name=""/>
        <dsp:cNvSpPr/>
      </dsp:nvSpPr>
      <dsp:spPr>
        <a:xfrm>
          <a:off x="756263" y="3096482"/>
          <a:ext cx="7410853" cy="4764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8217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anose="020B0503030403020204" pitchFamily="34" charset="0"/>
            </a:rPr>
            <a:t>How do multi-component receivers help us locate events? </a:t>
          </a:r>
          <a:endParaRPr lang="en-US" sz="2200" kern="1200" dirty="0" smtClean="0">
            <a:solidFill>
              <a:schemeClr val="tx1">
                <a:lumMod val="95000"/>
                <a:lumOff val="5000"/>
              </a:schemeClr>
            </a:solidFill>
            <a:latin typeface="Myriad Pro" panose="020B0503030403020204" pitchFamily="34" charset="0"/>
          </a:endParaRPr>
        </a:p>
      </dsp:txBody>
      <dsp:txXfrm>
        <a:off x="756263" y="3096482"/>
        <a:ext cx="7410853" cy="476493"/>
      </dsp:txXfrm>
    </dsp:sp>
    <dsp:sp modelId="{1AF0B05D-4CAF-4A5E-BE78-53B76AB56606}">
      <dsp:nvSpPr>
        <dsp:cNvPr id="0" name=""/>
        <dsp:cNvSpPr/>
      </dsp:nvSpPr>
      <dsp:spPr>
        <a:xfrm>
          <a:off x="458455" y="3036921"/>
          <a:ext cx="595616" cy="59561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A904C16-253A-4E93-9624-A0538C923000}">
      <dsp:nvSpPr>
        <dsp:cNvPr id="0" name=""/>
        <dsp:cNvSpPr/>
      </dsp:nvSpPr>
      <dsp:spPr>
        <a:xfrm>
          <a:off x="364315" y="3811132"/>
          <a:ext cx="7802801" cy="4764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821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Myriad Pro" panose="020B0503030403020204" pitchFamily="34" charset="0"/>
            </a:rPr>
            <a:t>Can we make it run faster with parallel computing? </a:t>
          </a:r>
          <a:endParaRPr lang="en-US" sz="2300" kern="1200" dirty="0">
            <a:latin typeface="Myriad Pro" panose="020B0503030403020204" pitchFamily="34" charset="0"/>
          </a:endParaRPr>
        </a:p>
      </dsp:txBody>
      <dsp:txXfrm>
        <a:off x="364315" y="3811132"/>
        <a:ext cx="7802801" cy="476493"/>
      </dsp:txXfrm>
    </dsp:sp>
    <dsp:sp modelId="{3B301880-EB50-4834-AECA-822F0DE0A1F6}">
      <dsp:nvSpPr>
        <dsp:cNvPr id="0" name=""/>
        <dsp:cNvSpPr/>
      </dsp:nvSpPr>
      <dsp:spPr>
        <a:xfrm>
          <a:off x="66507" y="3751570"/>
          <a:ext cx="595616" cy="59561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8CC41-79BA-45CB-8840-87DA5D1FBC79}">
      <dsp:nvSpPr>
        <dsp:cNvPr id="0" name=""/>
        <dsp:cNvSpPr/>
      </dsp:nvSpPr>
      <dsp:spPr>
        <a:xfrm>
          <a:off x="3419765" y="1917925"/>
          <a:ext cx="1511060" cy="1511060"/>
        </a:xfrm>
        <a:prstGeom prst="ellipse">
          <a:avLst/>
        </a:prstGeom>
        <a:gradFill rotWithShape="0">
          <a:gsLst>
            <a:gs pos="0">
              <a:schemeClr val="accent3">
                <a:lumMod val="50000"/>
              </a:schemeClr>
            </a:gs>
            <a:gs pos="80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Calibri" panose="020F0502020204030204" pitchFamily="34" charset="0"/>
          </a:endParaRPr>
        </a:p>
      </dsp:txBody>
      <dsp:txXfrm>
        <a:off x="3641055" y="2139215"/>
        <a:ext cx="1068480" cy="1068480"/>
      </dsp:txXfrm>
    </dsp:sp>
    <dsp:sp modelId="{3C55D0D1-816D-4FEA-BF40-E1383C4C3FEC}">
      <dsp:nvSpPr>
        <dsp:cNvPr id="0" name=""/>
        <dsp:cNvSpPr/>
      </dsp:nvSpPr>
      <dsp:spPr>
        <a:xfrm rot="16228146">
          <a:off x="3979682" y="1697967"/>
          <a:ext cx="40692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06929" y="16525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latin typeface="Calibri" panose="020F0502020204030204" pitchFamily="34" charset="0"/>
          </a:endParaRPr>
        </a:p>
      </dsp:txBody>
      <dsp:txXfrm>
        <a:off x="4172973" y="1704319"/>
        <a:ext cx="20346" cy="20346"/>
      </dsp:txXfrm>
    </dsp:sp>
    <dsp:sp modelId="{897B9D47-F586-497D-B9CB-7728D5BF0226}">
      <dsp:nvSpPr>
        <dsp:cNvPr id="0" name=""/>
        <dsp:cNvSpPr/>
      </dsp:nvSpPr>
      <dsp:spPr>
        <a:xfrm>
          <a:off x="3435468" y="0"/>
          <a:ext cx="1511060" cy="15110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 panose="020F0502020204030204" pitchFamily="34" charset="0"/>
            </a:rPr>
            <a:t>Location</a:t>
          </a:r>
          <a:endParaRPr lang="en-US" sz="2000" b="1" kern="1200" dirty="0">
            <a:latin typeface="Calibri" panose="020F0502020204030204" pitchFamily="34" charset="0"/>
          </a:endParaRPr>
        </a:p>
      </dsp:txBody>
      <dsp:txXfrm>
        <a:off x="3656758" y="221290"/>
        <a:ext cx="1068480" cy="1068480"/>
      </dsp:txXfrm>
    </dsp:sp>
    <dsp:sp modelId="{ED8D05CA-55A8-4670-8A71-6302ECA67788}">
      <dsp:nvSpPr>
        <dsp:cNvPr id="0" name=""/>
        <dsp:cNvSpPr/>
      </dsp:nvSpPr>
      <dsp:spPr>
        <a:xfrm rot="20361003">
          <a:off x="4846354" y="2193267"/>
          <a:ext cx="1118470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118470" y="16525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latin typeface="Calibri" panose="020F0502020204030204" pitchFamily="34" charset="0"/>
          </a:endParaRPr>
        </a:p>
      </dsp:txBody>
      <dsp:txXfrm>
        <a:off x="5377628" y="2181831"/>
        <a:ext cx="55923" cy="55923"/>
      </dsp:txXfrm>
    </dsp:sp>
    <dsp:sp modelId="{CC040C2B-DD3C-4D6E-8D26-E353FFE1C08C}">
      <dsp:nvSpPr>
        <dsp:cNvPr id="0" name=""/>
        <dsp:cNvSpPr/>
      </dsp:nvSpPr>
      <dsp:spPr>
        <a:xfrm>
          <a:off x="5880355" y="990600"/>
          <a:ext cx="1511060" cy="15110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anose="020F0502020204030204" pitchFamily="34" charset="0"/>
            </a:rPr>
            <a:t>Length</a:t>
          </a:r>
          <a:endParaRPr lang="en-US" sz="2000" b="1" kern="1200" dirty="0">
            <a:latin typeface="Calibri" panose="020F0502020204030204" pitchFamily="34" charset="0"/>
          </a:endParaRPr>
        </a:p>
      </dsp:txBody>
      <dsp:txXfrm>
        <a:off x="6101645" y="1211890"/>
        <a:ext cx="1068480" cy="1068480"/>
      </dsp:txXfrm>
    </dsp:sp>
    <dsp:sp modelId="{C857388D-4E34-43E5-B160-0BDB4FD79772}">
      <dsp:nvSpPr>
        <dsp:cNvPr id="0" name=""/>
        <dsp:cNvSpPr/>
      </dsp:nvSpPr>
      <dsp:spPr>
        <a:xfrm rot="1540171">
          <a:off x="4791937" y="3266534"/>
          <a:ext cx="130349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303499" y="16525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latin typeface="Calibri" panose="020F0502020204030204" pitchFamily="34" charset="0"/>
          </a:endParaRPr>
        </a:p>
      </dsp:txBody>
      <dsp:txXfrm>
        <a:off x="5411099" y="3250472"/>
        <a:ext cx="65174" cy="65174"/>
      </dsp:txXfrm>
    </dsp:sp>
    <dsp:sp modelId="{15796852-D51C-48C4-9541-14C9F05674CA}">
      <dsp:nvSpPr>
        <dsp:cNvPr id="0" name=""/>
        <dsp:cNvSpPr/>
      </dsp:nvSpPr>
      <dsp:spPr>
        <a:xfrm>
          <a:off x="5956549" y="3137134"/>
          <a:ext cx="1511060" cy="15110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>
            <a:latin typeface="Calibri" panose="020F0502020204030204" pitchFamily="34" charset="0"/>
          </a:endParaRPr>
        </a:p>
      </dsp:txBody>
      <dsp:txXfrm>
        <a:off x="6177839" y="3358424"/>
        <a:ext cx="1068480" cy="1068480"/>
      </dsp:txXfrm>
    </dsp:sp>
    <dsp:sp modelId="{CF49BF16-45EA-4B60-879B-CC4A6B9AA1CA}">
      <dsp:nvSpPr>
        <dsp:cNvPr id="0" name=""/>
        <dsp:cNvSpPr/>
      </dsp:nvSpPr>
      <dsp:spPr>
        <a:xfrm rot="5362595">
          <a:off x="3922997" y="3675784"/>
          <a:ext cx="52676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526768" y="16525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latin typeface="Calibri" panose="020F0502020204030204" pitchFamily="34" charset="0"/>
          </a:endParaRPr>
        </a:p>
      </dsp:txBody>
      <dsp:txXfrm>
        <a:off x="4173212" y="3679140"/>
        <a:ext cx="26338" cy="26338"/>
      </dsp:txXfrm>
    </dsp:sp>
    <dsp:sp modelId="{54C994C1-7786-4725-A9C8-AD1E90A609E6}">
      <dsp:nvSpPr>
        <dsp:cNvPr id="0" name=""/>
        <dsp:cNvSpPr/>
      </dsp:nvSpPr>
      <dsp:spPr>
        <a:xfrm>
          <a:off x="3441937" y="3955633"/>
          <a:ext cx="1511060" cy="15110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anose="020F0502020204030204" pitchFamily="34" charset="0"/>
            </a:rPr>
            <a:t>Height</a:t>
          </a:r>
          <a:endParaRPr lang="en-US" sz="2000" b="1" kern="1200" dirty="0">
            <a:latin typeface="Calibri" panose="020F0502020204030204" pitchFamily="34" charset="0"/>
          </a:endParaRPr>
        </a:p>
      </dsp:txBody>
      <dsp:txXfrm>
        <a:off x="3663227" y="4176923"/>
        <a:ext cx="1068480" cy="1068480"/>
      </dsp:txXfrm>
    </dsp:sp>
    <dsp:sp modelId="{89967B46-201C-48EF-9C11-DD5EE7B3EC4A}">
      <dsp:nvSpPr>
        <dsp:cNvPr id="0" name=""/>
        <dsp:cNvSpPr/>
      </dsp:nvSpPr>
      <dsp:spPr>
        <a:xfrm rot="9300187">
          <a:off x="2302791" y="3239476"/>
          <a:ext cx="1246104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246104" y="16525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latin typeface="Calibri" panose="020F0502020204030204" pitchFamily="34" charset="0"/>
          </a:endParaRPr>
        </a:p>
      </dsp:txBody>
      <dsp:txXfrm rot="10800000">
        <a:off x="2894690" y="3224848"/>
        <a:ext cx="62305" cy="62305"/>
      </dsp:txXfrm>
    </dsp:sp>
    <dsp:sp modelId="{6694E8B1-6E63-4619-97F9-01988EFB2293}">
      <dsp:nvSpPr>
        <dsp:cNvPr id="0" name=""/>
        <dsp:cNvSpPr/>
      </dsp:nvSpPr>
      <dsp:spPr>
        <a:xfrm>
          <a:off x="920861" y="3083017"/>
          <a:ext cx="1511060" cy="15110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anose="020F0502020204030204" pitchFamily="34" charset="0"/>
              <a:ea typeface="Microsoft Himalaya" panose="01010100010101010101" pitchFamily="2" charset="0"/>
              <a:cs typeface="Microsoft Himalaya" panose="01010100010101010101" pitchFamily="2" charset="0"/>
            </a:rPr>
            <a:t>Growth</a:t>
          </a:r>
          <a:endParaRPr lang="en-US" sz="2000" b="1" kern="1200" dirty="0">
            <a:latin typeface="Calibri" panose="020F0502020204030204" pitchFamily="34" charset="0"/>
            <a:ea typeface="Microsoft Himalaya" panose="01010100010101010101" pitchFamily="2" charset="0"/>
            <a:cs typeface="Microsoft Himalaya" panose="01010100010101010101" pitchFamily="2" charset="0"/>
          </a:endParaRPr>
        </a:p>
      </dsp:txBody>
      <dsp:txXfrm>
        <a:off x="1142151" y="3304307"/>
        <a:ext cx="1068480" cy="1068480"/>
      </dsp:txXfrm>
    </dsp:sp>
    <dsp:sp modelId="{D91B124C-07A0-447A-9682-8E129F9A6C5A}">
      <dsp:nvSpPr>
        <dsp:cNvPr id="0" name=""/>
        <dsp:cNvSpPr/>
      </dsp:nvSpPr>
      <dsp:spPr>
        <a:xfrm rot="12177651">
          <a:off x="2288575" y="2120298"/>
          <a:ext cx="1240177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240177" y="16525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latin typeface="Calibri" panose="020F0502020204030204" pitchFamily="34" charset="0"/>
          </a:endParaRPr>
        </a:p>
      </dsp:txBody>
      <dsp:txXfrm rot="10800000">
        <a:off x="2877659" y="2105819"/>
        <a:ext cx="62008" cy="62008"/>
      </dsp:txXfrm>
    </dsp:sp>
    <dsp:sp modelId="{34BAAA91-CE3E-42B2-8090-94938024F3D1}">
      <dsp:nvSpPr>
        <dsp:cNvPr id="0" name=""/>
        <dsp:cNvSpPr/>
      </dsp:nvSpPr>
      <dsp:spPr>
        <a:xfrm>
          <a:off x="886503" y="844661"/>
          <a:ext cx="1511060" cy="15110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b="1" kern="1200" dirty="0">
            <a:latin typeface="Calibri" panose="020F0502020204030204" pitchFamily="34" charset="0"/>
          </a:endParaRPr>
        </a:p>
      </dsp:txBody>
      <dsp:txXfrm>
        <a:off x="1107793" y="1065951"/>
        <a:ext cx="1068480" cy="10684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B3E5F-D0D8-45D7-9063-5E45C08DFB78}">
      <dsp:nvSpPr>
        <dsp:cNvPr id="0" name=""/>
        <dsp:cNvSpPr/>
      </dsp:nvSpPr>
      <dsp:spPr>
        <a:xfrm>
          <a:off x="2506493" y="0"/>
          <a:ext cx="1995678" cy="19956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Locating events</a:t>
          </a:r>
          <a:endParaRPr lang="en-US" sz="2800" kern="1200" dirty="0"/>
        </a:p>
      </dsp:txBody>
      <dsp:txXfrm>
        <a:off x="2798753" y="292260"/>
        <a:ext cx="1411158" cy="1411158"/>
      </dsp:txXfrm>
    </dsp:sp>
    <dsp:sp modelId="{7505C518-C545-4B3F-936A-A86EFF589FA3}">
      <dsp:nvSpPr>
        <dsp:cNvPr id="0" name=""/>
        <dsp:cNvSpPr/>
      </dsp:nvSpPr>
      <dsp:spPr>
        <a:xfrm rot="8799144">
          <a:off x="1059593" y="1773628"/>
          <a:ext cx="1667394" cy="568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DB9725-2E4D-4466-AEE6-4005B85075B0}">
      <dsp:nvSpPr>
        <dsp:cNvPr id="0" name=""/>
        <dsp:cNvSpPr/>
      </dsp:nvSpPr>
      <dsp:spPr>
        <a:xfrm>
          <a:off x="248914" y="1757952"/>
          <a:ext cx="1895894" cy="15167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Traveltime residual</a:t>
          </a:r>
          <a:endParaRPr lang="en-US" sz="2200" kern="1200" dirty="0"/>
        </a:p>
      </dsp:txBody>
      <dsp:txXfrm>
        <a:off x="293337" y="1802375"/>
        <a:ext cx="1807048" cy="1427869"/>
      </dsp:txXfrm>
    </dsp:sp>
    <dsp:sp modelId="{7396D0BC-9C5B-4781-B82B-D8B8D9808845}">
      <dsp:nvSpPr>
        <dsp:cNvPr id="0" name=""/>
        <dsp:cNvSpPr/>
      </dsp:nvSpPr>
      <dsp:spPr>
        <a:xfrm rot="5400000">
          <a:off x="2993419" y="2383814"/>
          <a:ext cx="1216807" cy="568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2F19AF-42CE-4C81-A7D2-73CEC3013169}">
      <dsp:nvSpPr>
        <dsp:cNvPr id="0" name=""/>
        <dsp:cNvSpPr/>
      </dsp:nvSpPr>
      <dsp:spPr>
        <a:xfrm>
          <a:off x="2674716" y="2521881"/>
          <a:ext cx="1895894" cy="15167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Amplitudes</a:t>
          </a:r>
          <a:endParaRPr lang="en-US" sz="2200" kern="1200" dirty="0"/>
        </a:p>
      </dsp:txBody>
      <dsp:txXfrm>
        <a:off x="2719139" y="2566304"/>
        <a:ext cx="1807048" cy="1427869"/>
      </dsp:txXfrm>
    </dsp:sp>
    <dsp:sp modelId="{1FC3DB06-CC28-4CCF-975C-E1E7F7438AC5}">
      <dsp:nvSpPr>
        <dsp:cNvPr id="0" name=""/>
        <dsp:cNvSpPr/>
      </dsp:nvSpPr>
      <dsp:spPr>
        <a:xfrm rot="1836879">
          <a:off x="4329371" y="1710440"/>
          <a:ext cx="1719575" cy="568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84D4B5-B2C1-4D2E-9F0C-DE7112273D83}">
      <dsp:nvSpPr>
        <dsp:cNvPr id="0" name=""/>
        <dsp:cNvSpPr/>
      </dsp:nvSpPr>
      <dsp:spPr>
        <a:xfrm>
          <a:off x="4981155" y="1674323"/>
          <a:ext cx="1895894" cy="15167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Amplitude/Traveltime Ratio</a:t>
          </a:r>
          <a:endParaRPr lang="en-US" sz="2400" kern="1200" dirty="0"/>
        </a:p>
      </dsp:txBody>
      <dsp:txXfrm>
        <a:off x="5025578" y="1718746"/>
        <a:ext cx="1807048" cy="1427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8C67A-6E4E-480D-8ED0-8ABCFBE6960D}" type="datetimeFigureOut">
              <a:rPr lang="en-US" smtClean="0"/>
              <a:pPr/>
              <a:t>5/15/2013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8DFB4-6FB4-452F-B56C-E5372B4BFA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12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8DFB4-6FB4-452F-B56C-E5372B4BFA5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8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8DFB4-6FB4-452F-B56C-E5372B4BFA5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42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8DFB4-6FB4-452F-B56C-E5372B4BFA5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385-E696-4A90-A4A2-F2DE4333E346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EBA8-8A3C-4360-8FE0-0412105BD944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08F9-7C3C-4213-9F01-4D1EEB4E4A4A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B5C-5E4D-4443-9682-045842ADEFBC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B6D8-44DD-483B-AF6D-8D4503F9D4A9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A08E1-B00D-45ED-B73A-B00ECABD3404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F34C-7B32-47FC-BF6A-87F141A23155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D182-B8D5-4ECD-9E39-8B748AEC218E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C189-2A75-4890-9E1F-A482D6076A27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DC0E5-CDE1-4AE4-81D4-97477EE08B9E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E650-63AD-4F4E-91CD-FA61C0C2EEBF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3C41711-645F-4EF8-81AC-5ED57A317F82}" type="datetime1">
              <a:rPr lang="en-US" smtClean="0"/>
              <a:t>5/15/2013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640EECC-43D1-4CFD-9B69-8F695FF8D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85800"/>
            <a:ext cx="7772400" cy="1600201"/>
          </a:xfrm>
        </p:spPr>
        <p:txBody>
          <a:bodyPr/>
          <a:lstStyle/>
          <a:p>
            <a:r>
              <a:rPr lang="tr-TR" sz="5000" dirty="0" smtClean="0"/>
              <a:t>Locating microseismic events: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343400"/>
            <a:ext cx="708660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sz="2700" b="1" i="1" dirty="0" smtClean="0">
                <a:latin typeface="Myriad Pro" panose="020B0503030403020204" pitchFamily="34" charset="0"/>
              </a:rPr>
              <a:t>Omer Akbas</a:t>
            </a:r>
            <a:r>
              <a:rPr lang="en-US" i="1" dirty="0" smtClean="0">
                <a:latin typeface="Myriad Pro" panose="020B0503030403020204" pitchFamily="34" charset="0"/>
              </a:rPr>
              <a:t/>
            </a:r>
            <a:br>
              <a:rPr lang="en-US" i="1" dirty="0" smtClean="0">
                <a:latin typeface="Myriad Pro" panose="020B0503030403020204" pitchFamily="34" charset="0"/>
              </a:rPr>
            </a:br>
            <a:r>
              <a:rPr lang="en-US" sz="2200" b="1" i="1" dirty="0">
                <a:latin typeface="Myriad Pro" panose="020B0503030403020204" pitchFamily="34" charset="0"/>
              </a:rPr>
              <a:t>Department of Atmospheric and Earth </a:t>
            </a:r>
            <a:r>
              <a:rPr lang="en-US" sz="2200" b="1" i="1" dirty="0" smtClean="0">
                <a:latin typeface="Myriad Pro" panose="020B0503030403020204" pitchFamily="34" charset="0"/>
              </a:rPr>
              <a:t>Sciences</a:t>
            </a:r>
            <a:br>
              <a:rPr lang="en-US" sz="2200" b="1" i="1" dirty="0" smtClean="0">
                <a:latin typeface="Myriad Pro" panose="020B0503030403020204" pitchFamily="34" charset="0"/>
              </a:rPr>
            </a:br>
            <a:r>
              <a:rPr lang="en-US" sz="2200" b="1" i="1" dirty="0" smtClean="0">
                <a:latin typeface="Myriad Pro" panose="020B0503030403020204" pitchFamily="34" charset="0"/>
              </a:rPr>
              <a:t>University of Houston</a:t>
            </a:r>
            <a:r>
              <a:rPr lang="tr-TR" b="1" i="1" dirty="0" smtClean="0">
                <a:latin typeface="Myriad Pro" panose="020B0503030403020204" pitchFamily="34" charset="0"/>
              </a:rPr>
              <a:t/>
            </a:r>
            <a:br>
              <a:rPr lang="tr-TR" b="1" i="1" dirty="0" smtClean="0">
                <a:latin typeface="Myriad Pro" panose="020B0503030403020204" pitchFamily="34" charset="0"/>
              </a:rPr>
            </a:br>
            <a:r>
              <a:rPr lang="en-US" b="1" i="1" dirty="0" smtClean="0">
                <a:latin typeface="Myriad Pro" panose="020B0503030403020204" pitchFamily="34" charset="0"/>
              </a:rPr>
              <a:t/>
            </a:r>
            <a:br>
              <a:rPr lang="en-US" b="1" i="1" dirty="0" smtClean="0">
                <a:latin typeface="Myriad Pro" panose="020B0503030403020204" pitchFamily="34" charset="0"/>
              </a:rPr>
            </a:br>
            <a:r>
              <a:rPr lang="en-US" b="1" i="1" dirty="0" smtClean="0">
                <a:latin typeface="Myriad Pro" panose="020B0503030403020204" pitchFamily="34" charset="0"/>
              </a:rPr>
              <a:t/>
            </a:r>
            <a:br>
              <a:rPr lang="en-US" b="1" i="1" dirty="0" smtClean="0">
                <a:latin typeface="Myriad Pro" panose="020B0503030403020204" pitchFamily="34" charset="0"/>
              </a:rPr>
            </a:br>
            <a:r>
              <a:rPr lang="tr-TR" sz="2200" b="1" i="1" dirty="0" smtClean="0">
                <a:latin typeface="Myriad Pro" panose="020B0503030403020204" pitchFamily="34" charset="0"/>
              </a:rPr>
              <a:t>16 May </a:t>
            </a:r>
            <a:r>
              <a:rPr lang="en-US" sz="2200" b="1" i="1" dirty="0" smtClean="0">
                <a:latin typeface="Myriad Pro" panose="020B0503030403020204" pitchFamily="34" charset="0"/>
              </a:rPr>
              <a:t>2013</a:t>
            </a:r>
            <a:r>
              <a:rPr lang="tr-TR" sz="2200" b="1" i="1" dirty="0" smtClean="0">
                <a:latin typeface="Myriad Pro" panose="020B0503030403020204" pitchFamily="34" charset="0"/>
              </a:rPr>
              <a:t/>
            </a:r>
            <a:br>
              <a:rPr lang="tr-TR" sz="2200" b="1" i="1" dirty="0" smtClean="0">
                <a:latin typeface="Myriad Pro" panose="020B0503030403020204" pitchFamily="34" charset="0"/>
              </a:rPr>
            </a:br>
            <a:r>
              <a:rPr lang="tr-TR" sz="2200" b="1" i="1" dirty="0" smtClean="0">
                <a:latin typeface="Myriad Pro" panose="020B0503030403020204" pitchFamily="34" charset="0"/>
              </a:rPr>
              <a:t>Thursday</a:t>
            </a:r>
            <a:endParaRPr lang="en-US" sz="2200" b="1" i="1" dirty="0">
              <a:latin typeface="Myriad Pro" panose="020B0503030403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286001"/>
            <a:ext cx="7772400" cy="9144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000" i="1" dirty="0" smtClean="0">
                <a:solidFill>
                  <a:srgbClr val="2F5897"/>
                </a:solidFill>
                <a:latin typeface="Myriad Pro" panose="020B0503030403020204" pitchFamily="34" charset="0"/>
              </a:rPr>
              <a:t>A </a:t>
            </a:r>
            <a:r>
              <a:rPr lang="en-US" sz="3000" i="1" dirty="0">
                <a:solidFill>
                  <a:srgbClr val="2F5897"/>
                </a:solidFill>
                <a:latin typeface="Myriad Pro" panose="020B0503030403020204" pitchFamily="34" charset="0"/>
              </a:rPr>
              <a:t>Physical Modeling Comparison Using P and S waves in Surface and Borehole Data</a:t>
            </a:r>
          </a:p>
        </p:txBody>
      </p:sp>
    </p:spTree>
    <p:extLst>
      <p:ext uri="{BB962C8B-B14F-4D97-AF65-F5344CB8AC3E}">
        <p14:creationId xmlns:p14="http://schemas.microsoft.com/office/powerpoint/2010/main" val="1333047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278" y="6416675"/>
            <a:ext cx="561975" cy="365125"/>
          </a:xfrm>
        </p:spPr>
        <p:txBody>
          <a:bodyPr/>
          <a:lstStyle/>
          <a:p>
            <a:fld id="{9640EECC-43D1-4CFD-9B69-8F695FF8DDE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dirty="0" smtClean="0">
                <a:solidFill>
                  <a:srgbClr val="2F5897"/>
                </a:solidFill>
              </a:rPr>
              <a:t>Create a grid area</a:t>
            </a:r>
            <a:endParaRPr lang="en-US" dirty="0">
              <a:solidFill>
                <a:srgbClr val="2F589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09800" y="2387600"/>
            <a:ext cx="5486400" cy="9652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tr-TR" dirty="0" smtClean="0"/>
              <a:t>Dense grid interval  –» </a:t>
            </a:r>
            <a:r>
              <a:rPr lang="tr-TR" dirty="0" smtClean="0">
                <a:solidFill>
                  <a:srgbClr val="00B050"/>
                </a:solidFill>
              </a:rPr>
              <a:t>More accurate </a:t>
            </a:r>
            <a:r>
              <a:rPr lang="tr-TR" dirty="0" smtClean="0"/>
              <a:t>but </a:t>
            </a:r>
            <a:r>
              <a:rPr lang="tr-TR" dirty="0" smtClean="0">
                <a:solidFill>
                  <a:srgbClr val="FF0000"/>
                </a:solidFill>
              </a:rPr>
              <a:t>slow</a:t>
            </a:r>
          </a:p>
          <a:p>
            <a:pPr algn="just">
              <a:lnSpc>
                <a:spcPct val="150000"/>
              </a:lnSpc>
            </a:pPr>
            <a:r>
              <a:rPr lang="tr-TR" dirty="0" smtClean="0"/>
              <a:t>Coarse grid </a:t>
            </a:r>
            <a:r>
              <a:rPr lang="tr-TR" dirty="0"/>
              <a:t>interval –» </a:t>
            </a:r>
            <a:r>
              <a:rPr lang="tr-TR" dirty="0" smtClean="0">
                <a:solidFill>
                  <a:srgbClr val="FF0000"/>
                </a:solidFill>
              </a:rPr>
              <a:t>Less accurate </a:t>
            </a:r>
            <a:r>
              <a:rPr lang="tr-TR" dirty="0" smtClean="0"/>
              <a:t>but </a:t>
            </a:r>
            <a:r>
              <a:rPr lang="tr-TR" dirty="0" smtClean="0">
                <a:solidFill>
                  <a:srgbClr val="00D647"/>
                </a:solidFill>
              </a:rPr>
              <a:t>faster</a:t>
            </a:r>
            <a:endParaRPr lang="en-US" dirty="0">
              <a:solidFill>
                <a:srgbClr val="00D64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09800" y="3581400"/>
            <a:ext cx="5486400" cy="9144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tr-TR" dirty="0" smtClean="0"/>
              <a:t>To achieve </a:t>
            </a:r>
            <a:r>
              <a:rPr lang="tr-TR" dirty="0" smtClean="0">
                <a:solidFill>
                  <a:srgbClr val="00D647"/>
                </a:solidFill>
              </a:rPr>
              <a:t>fast</a:t>
            </a:r>
            <a:r>
              <a:rPr lang="tr-TR" dirty="0" smtClean="0"/>
              <a:t> and </a:t>
            </a:r>
            <a:r>
              <a:rPr lang="tr-TR" dirty="0">
                <a:solidFill>
                  <a:srgbClr val="00D647"/>
                </a:solidFill>
              </a:rPr>
              <a:t>accurate</a:t>
            </a:r>
            <a:r>
              <a:rPr lang="tr-TR" dirty="0"/>
              <a:t> </a:t>
            </a:r>
            <a:r>
              <a:rPr lang="tr-TR" dirty="0" smtClean="0"/>
              <a:t>solution: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collapsing </a:t>
            </a:r>
            <a:r>
              <a:rPr lang="tr-TR" dirty="0"/>
              <a:t>grid </a:t>
            </a:r>
            <a:r>
              <a:rPr lang="tr-TR" dirty="0" smtClean="0"/>
              <a:t>algorithm is implemented.</a:t>
            </a:r>
          </a:p>
        </p:txBody>
      </p:sp>
    </p:spTree>
    <p:extLst>
      <p:ext uri="{BB962C8B-B14F-4D97-AF65-F5344CB8AC3E}">
        <p14:creationId xmlns:p14="http://schemas.microsoft.com/office/powerpoint/2010/main" val="1211443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278" y="6416675"/>
            <a:ext cx="561975" cy="365125"/>
          </a:xfrm>
        </p:spPr>
        <p:txBody>
          <a:bodyPr/>
          <a:lstStyle/>
          <a:p>
            <a:fld id="{9640EECC-43D1-4CFD-9B69-8F695FF8DDE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57200" y="-762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3000" dirty="0" smtClean="0">
                <a:solidFill>
                  <a:srgbClr val="2F5897"/>
                </a:solidFill>
              </a:rPr>
              <a:t>Step 1: Create grid area with coarse spacing</a:t>
            </a:r>
            <a:endParaRPr lang="en-US" sz="3000" dirty="0">
              <a:solidFill>
                <a:srgbClr val="2F589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86000" y="3124200"/>
            <a:ext cx="5410200" cy="6096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dirty="0" smtClean="0"/>
              <a:t>Search starts with coarse grid spacing (200 meters)</a:t>
            </a:r>
            <a:endParaRPr lang="en-US" dirty="0">
              <a:solidFill>
                <a:srgbClr val="00D6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95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-76200" y="0"/>
            <a:ext cx="90290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3500" dirty="0" smtClean="0">
                <a:solidFill>
                  <a:srgbClr val="2F5897"/>
                </a:solidFill>
              </a:rPr>
              <a:t>Step 2: Calculate synthetic traveltimes</a:t>
            </a:r>
            <a:endParaRPr lang="en-US" sz="3500" dirty="0">
              <a:solidFill>
                <a:srgbClr val="2F5897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6800" y="838200"/>
            <a:ext cx="5334000" cy="5334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00" dirty="0" smtClean="0"/>
              <a:t>Traveltimes are calculated via ray tracing for each potential source location</a:t>
            </a:r>
            <a:endParaRPr lang="en-US" sz="1700" dirty="0">
              <a:solidFill>
                <a:srgbClr val="00D647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278" y="6416675"/>
            <a:ext cx="561975" cy="365125"/>
          </a:xfrm>
        </p:spPr>
        <p:txBody>
          <a:bodyPr/>
          <a:lstStyle/>
          <a:p>
            <a:fld id="{9640EECC-43D1-4CFD-9B69-8F695FF8DDE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4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278" y="6416675"/>
            <a:ext cx="561975" cy="365125"/>
          </a:xfrm>
        </p:spPr>
        <p:txBody>
          <a:bodyPr/>
          <a:lstStyle/>
          <a:p>
            <a:fld id="{9640EECC-43D1-4CFD-9B69-8F695FF8DDE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-76200" y="-76200"/>
            <a:ext cx="90290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3000" dirty="0" smtClean="0">
                <a:solidFill>
                  <a:srgbClr val="2F5897"/>
                </a:solidFill>
              </a:rPr>
              <a:t>Step 3: Compute the </a:t>
            </a:r>
            <a:r>
              <a:rPr lang="tr-TR" sz="3000" dirty="0" smtClean="0">
                <a:solidFill>
                  <a:srgbClr val="2F5897"/>
                </a:solidFill>
              </a:rPr>
              <a:t>traveltime residuals</a:t>
            </a:r>
            <a:endParaRPr lang="en-US" sz="3000" dirty="0">
              <a:solidFill>
                <a:srgbClr val="2F589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181600" y="4419600"/>
            <a:ext cx="381000" cy="609600"/>
          </a:xfrm>
          <a:prstGeom prst="straightConnector1">
            <a:avLst/>
          </a:prstGeom>
          <a:ln>
            <a:solidFill>
              <a:srgbClr val="D011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048000" y="3505200"/>
            <a:ext cx="4343400" cy="8382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/>
              <a:t>Approximate source location is found with a coarse grid spacing </a:t>
            </a:r>
            <a:endParaRPr lang="en-US" sz="2000" dirty="0">
              <a:solidFill>
                <a:srgbClr val="00D6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50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278" y="6416675"/>
            <a:ext cx="561975" cy="365125"/>
          </a:xfrm>
        </p:spPr>
        <p:txBody>
          <a:bodyPr/>
          <a:lstStyle/>
          <a:p>
            <a:fld id="{9640EECC-43D1-4CFD-9B69-8F695FF8DDE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38748" y="-76200"/>
            <a:ext cx="90290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2F5897"/>
                </a:solidFill>
              </a:rPr>
              <a:t>Step 4: Create another grid area with dense grid spacing</a:t>
            </a:r>
            <a:endParaRPr lang="en-US" sz="2800" dirty="0">
              <a:solidFill>
                <a:srgbClr val="2F589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72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278" y="6416675"/>
            <a:ext cx="561975" cy="365125"/>
          </a:xfrm>
        </p:spPr>
        <p:txBody>
          <a:bodyPr/>
          <a:lstStyle/>
          <a:p>
            <a:fld id="{9640EECC-43D1-4CFD-9B69-8F695FF8DDE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-37452" y="-76200"/>
            <a:ext cx="90290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2700" dirty="0" smtClean="0">
                <a:solidFill>
                  <a:srgbClr val="2F5897"/>
                </a:solidFill>
              </a:rPr>
              <a:t>Step 5: Pick the location minimizes the traveltime residual</a:t>
            </a:r>
            <a:endParaRPr lang="en-US" sz="2700" dirty="0">
              <a:solidFill>
                <a:srgbClr val="2F589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57600" y="3276600"/>
            <a:ext cx="4343400" cy="8382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/>
              <a:t>Source coordinates are located after second iteration</a:t>
            </a:r>
            <a:endParaRPr lang="en-US" sz="2000" dirty="0">
              <a:solidFill>
                <a:srgbClr val="00D64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6096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791200" y="3543300"/>
            <a:ext cx="304800" cy="495300"/>
          </a:xfrm>
          <a:prstGeom prst="straightConnector1">
            <a:avLst/>
          </a:prstGeom>
          <a:ln>
            <a:solidFill>
              <a:srgbClr val="D011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876800" y="2667000"/>
            <a:ext cx="2810522" cy="8382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/>
              <a:t>Corresponds to area of source transducer</a:t>
            </a:r>
            <a:endParaRPr lang="en-US" sz="2000" dirty="0">
              <a:solidFill>
                <a:srgbClr val="00D6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1371600"/>
            <a:ext cx="8193088" cy="2505075"/>
          </a:xfrm>
        </p:spPr>
        <p:txBody>
          <a:bodyPr/>
          <a:lstStyle/>
          <a:p>
            <a:r>
              <a:rPr lang="tr-TR" dirty="0" smtClean="0"/>
              <a:t>Locating Events:</a:t>
            </a:r>
            <a:br>
              <a:rPr lang="tr-TR" dirty="0" smtClean="0"/>
            </a:br>
            <a:r>
              <a:rPr lang="tr-TR" sz="3500" i="1" dirty="0" smtClean="0"/>
              <a:t>via amplitudes</a:t>
            </a:r>
            <a:endParaRPr lang="en-US" sz="3500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811" y="4191000"/>
            <a:ext cx="2338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267200"/>
            <a:ext cx="2743200" cy="7132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75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278" y="6416675"/>
            <a:ext cx="561975" cy="365125"/>
          </a:xfrm>
        </p:spPr>
        <p:txBody>
          <a:bodyPr/>
          <a:lstStyle/>
          <a:p>
            <a:fld id="{9640EECC-43D1-4CFD-9B69-8F695FF8DDE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38748" y="-76200"/>
            <a:ext cx="90290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rgbClr val="2F5897"/>
                </a:solidFill>
              </a:rPr>
              <a:t>Generating Stacked Energy Contour Map</a:t>
            </a:r>
            <a:endParaRPr lang="en-US" sz="2800" dirty="0">
              <a:solidFill>
                <a:srgbClr val="2F589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352800" y="2209800"/>
            <a:ext cx="3886200" cy="18288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dirty="0" smtClean="0"/>
              <a:t>For each potential </a:t>
            </a:r>
            <a:r>
              <a:rPr lang="tr-TR" dirty="0" smtClean="0"/>
              <a:t>source </a:t>
            </a:r>
            <a:r>
              <a:rPr lang="tr-TR" dirty="0" smtClean="0"/>
              <a:t>location, we have: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 (X-Y-Z) coordinates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A stacked amplitude value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81600" y="2554921"/>
            <a:ext cx="1447800" cy="6223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Total Traveltime:</a:t>
            </a:r>
          </a:p>
          <a:p>
            <a:pPr algn="ctr"/>
            <a:r>
              <a:rPr lang="tr-TR" sz="1200" b="1" dirty="0" smtClean="0">
                <a:solidFill>
                  <a:srgbClr val="FF0000"/>
                </a:solidFill>
              </a:rPr>
              <a:t>0.044 ms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22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31300" cy="6087534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38748" y="-76200"/>
            <a:ext cx="90290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4500" dirty="0" smtClean="0">
                <a:solidFill>
                  <a:srgbClr val="2F5897"/>
                </a:solidFill>
              </a:rPr>
              <a:t>Stacked Energy Contour Map</a:t>
            </a:r>
            <a:endParaRPr lang="en-US" sz="4500" dirty="0">
              <a:solidFill>
                <a:srgbClr val="2F5897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01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791200" cy="838200"/>
          </a:xfrm>
        </p:spPr>
        <p:txBody>
          <a:bodyPr/>
          <a:lstStyle/>
          <a:p>
            <a:r>
              <a:rPr lang="tr-TR" sz="4000" dirty="0" smtClean="0"/>
              <a:t>Slice at Z=1450 meters</a:t>
            </a:r>
            <a:endParaRPr lang="en-US" sz="4000" dirty="0"/>
          </a:p>
        </p:txBody>
      </p:sp>
      <p:sp>
        <p:nvSpPr>
          <p:cNvPr id="4" name="Rounded Rectangle 3"/>
          <p:cNvSpPr/>
          <p:nvPr/>
        </p:nvSpPr>
        <p:spPr>
          <a:xfrm>
            <a:off x="4038600" y="2895600"/>
            <a:ext cx="2819400" cy="7620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>
                <a:solidFill>
                  <a:srgbClr val="FF0000"/>
                </a:solidFill>
              </a:rPr>
              <a:t>Higher</a:t>
            </a:r>
            <a:r>
              <a:rPr lang="tr-TR" sz="1600" dirty="0" smtClean="0"/>
              <a:t> amplitude values are more likely to be the source location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35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tr-TR" dirty="0"/>
              <a:t>Questions to address</a:t>
            </a:r>
            <a:endParaRPr lang="en-US" dirty="0"/>
          </a:p>
        </p:txBody>
      </p:sp>
      <p:graphicFrame>
        <p:nvGraphicFramePr>
          <p:cNvPr id="5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001192"/>
              </p:ext>
            </p:extLst>
          </p:nvPr>
        </p:nvGraphicFramePr>
        <p:xfrm>
          <a:off x="609600" y="17526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15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38748" y="-76200"/>
            <a:ext cx="90290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2F5897"/>
                </a:solidFill>
              </a:rPr>
              <a:t>Amplitude/Traveltime ratio contour 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096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5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6019800" cy="838200"/>
          </a:xfrm>
        </p:spPr>
        <p:txBody>
          <a:bodyPr/>
          <a:lstStyle/>
          <a:p>
            <a:r>
              <a:rPr lang="tr-TR" sz="4000" dirty="0"/>
              <a:t>Slice at Z=1450 meters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810000" y="3124200"/>
            <a:ext cx="2819400" cy="7620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>
                <a:solidFill>
                  <a:srgbClr val="FF0000"/>
                </a:solidFill>
              </a:rPr>
              <a:t>The Apex</a:t>
            </a:r>
            <a:r>
              <a:rPr lang="tr-TR" sz="1600" dirty="0" smtClean="0">
                <a:solidFill>
                  <a:schemeClr val="bg1"/>
                </a:solidFill>
              </a:rPr>
              <a:t> of the ratio corresponds to source location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46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1538" y="152400"/>
            <a:ext cx="9296400" cy="685800"/>
          </a:xfrm>
        </p:spPr>
        <p:txBody>
          <a:bodyPr/>
          <a:lstStyle/>
          <a:p>
            <a:r>
              <a:rPr lang="tr-TR" sz="4500" dirty="0" smtClean="0"/>
              <a:t>More Experiments Results</a:t>
            </a:r>
            <a:endParaRPr lang="en-US" sz="45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601705"/>
              </p:ext>
            </p:extLst>
          </p:nvPr>
        </p:nvGraphicFramePr>
        <p:xfrm>
          <a:off x="76199" y="1447800"/>
          <a:ext cx="8991601" cy="457200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344532"/>
                <a:gridCol w="3184149"/>
                <a:gridCol w="1462920"/>
              </a:tblGrid>
              <a:tr h="6670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effectLst/>
                        </a:rPr>
                        <a:t>Approach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effectLst/>
                        </a:rPr>
                        <a:t>Coordinates (X,Y,Z)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effectLst/>
                        </a:rPr>
                        <a:t>RMS Error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711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Actual Source Position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216</a:t>
                      </a:r>
                      <a:r>
                        <a:rPr lang="tr-TR" sz="2000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, 120</a:t>
                      </a:r>
                      <a:r>
                        <a:rPr lang="tr-TR" sz="2000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,145</a:t>
                      </a:r>
                      <a:r>
                        <a:rPr lang="tr-TR" sz="2000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894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effectLst/>
                        </a:rPr>
                        <a:t>P-wave &amp; All Receivers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 smtClean="0">
                          <a:effectLst/>
                        </a:rPr>
                        <a:t>219</a:t>
                      </a:r>
                      <a:r>
                        <a:rPr lang="tr-TR" sz="2000" dirty="0" smtClean="0">
                          <a:effectLst/>
                        </a:rPr>
                        <a:t>0</a:t>
                      </a:r>
                      <a:r>
                        <a:rPr lang="en-US" sz="2000" dirty="0" smtClean="0">
                          <a:effectLst/>
                        </a:rPr>
                        <a:t>, 117</a:t>
                      </a:r>
                      <a:r>
                        <a:rPr lang="tr-TR" sz="2000" dirty="0" smtClean="0">
                          <a:effectLst/>
                        </a:rPr>
                        <a:t>0</a:t>
                      </a:r>
                      <a:r>
                        <a:rPr lang="en-US" sz="2000" dirty="0" smtClean="0">
                          <a:effectLst/>
                        </a:rPr>
                        <a:t>,145</a:t>
                      </a:r>
                      <a:r>
                        <a:rPr lang="tr-TR" sz="2000" dirty="0" smtClean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effectLst/>
                        </a:rPr>
                        <a:t>0.17µs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152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effectLst/>
                        </a:rPr>
                        <a:t>P-wave &amp; Excluding downhole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 smtClean="0">
                          <a:effectLst/>
                        </a:rPr>
                        <a:t>212</a:t>
                      </a:r>
                      <a:r>
                        <a:rPr lang="tr-TR" sz="2000" dirty="0" smtClean="0">
                          <a:effectLst/>
                        </a:rPr>
                        <a:t>0</a:t>
                      </a:r>
                      <a:r>
                        <a:rPr lang="en-US" sz="2000" dirty="0" smtClean="0">
                          <a:effectLst/>
                        </a:rPr>
                        <a:t>, 124</a:t>
                      </a:r>
                      <a:r>
                        <a:rPr lang="tr-TR" sz="2000" dirty="0" smtClean="0">
                          <a:effectLst/>
                        </a:rPr>
                        <a:t>0</a:t>
                      </a:r>
                      <a:r>
                        <a:rPr lang="en-US" sz="2000" dirty="0" smtClean="0">
                          <a:effectLst/>
                        </a:rPr>
                        <a:t>,14</a:t>
                      </a:r>
                      <a:r>
                        <a:rPr lang="tr-TR" sz="2000" dirty="0" smtClean="0">
                          <a:effectLst/>
                        </a:rPr>
                        <a:t>50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effectLst/>
                        </a:rPr>
                        <a:t>0.31µs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387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effectLst/>
                        </a:rPr>
                        <a:t>S-wave &amp; All Receivers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 smtClean="0">
                          <a:effectLst/>
                        </a:rPr>
                        <a:t>224</a:t>
                      </a:r>
                      <a:r>
                        <a:rPr lang="tr-TR" sz="2000" dirty="0" smtClean="0">
                          <a:effectLst/>
                        </a:rPr>
                        <a:t>0</a:t>
                      </a:r>
                      <a:r>
                        <a:rPr lang="en-US" sz="2000" dirty="0" smtClean="0">
                          <a:effectLst/>
                        </a:rPr>
                        <a:t>, 126</a:t>
                      </a:r>
                      <a:r>
                        <a:rPr lang="tr-TR" sz="2000" dirty="0" smtClean="0">
                          <a:effectLst/>
                        </a:rPr>
                        <a:t>0</a:t>
                      </a:r>
                      <a:r>
                        <a:rPr lang="en-US" sz="2000" dirty="0" smtClean="0">
                          <a:effectLst/>
                        </a:rPr>
                        <a:t>,143</a:t>
                      </a:r>
                      <a:r>
                        <a:rPr lang="tr-TR" sz="2000" dirty="0" smtClean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effectLst/>
                        </a:rPr>
                        <a:t>1.14µs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152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effectLst/>
                        </a:rPr>
                        <a:t>S-wave &amp; Excluding downhole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 smtClean="0">
                          <a:effectLst/>
                        </a:rPr>
                        <a:t>209</a:t>
                      </a:r>
                      <a:r>
                        <a:rPr lang="tr-TR" sz="2000" dirty="0" smtClean="0">
                          <a:effectLst/>
                        </a:rPr>
                        <a:t>0</a:t>
                      </a:r>
                      <a:r>
                        <a:rPr lang="en-US" sz="2000" dirty="0" smtClean="0">
                          <a:effectLst/>
                        </a:rPr>
                        <a:t>, 128</a:t>
                      </a:r>
                      <a:r>
                        <a:rPr lang="tr-TR" sz="2000" dirty="0" smtClean="0">
                          <a:effectLst/>
                        </a:rPr>
                        <a:t>0</a:t>
                      </a:r>
                      <a:r>
                        <a:rPr lang="en-US" sz="2000" dirty="0" smtClean="0">
                          <a:effectLst/>
                        </a:rPr>
                        <a:t>,14</a:t>
                      </a:r>
                      <a:r>
                        <a:rPr lang="tr-TR" sz="2000" dirty="0" smtClean="0">
                          <a:effectLst/>
                        </a:rPr>
                        <a:t>10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0040" algn="l"/>
                        </a:tabLst>
                      </a:pPr>
                      <a:r>
                        <a:rPr lang="en-US" sz="2000" dirty="0">
                          <a:effectLst/>
                        </a:rPr>
                        <a:t>1.32µs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79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1538" y="152400"/>
            <a:ext cx="9296400" cy="685800"/>
          </a:xfrm>
        </p:spPr>
        <p:txBody>
          <a:bodyPr/>
          <a:lstStyle/>
          <a:p>
            <a:r>
              <a:rPr lang="tr-TR" sz="4500" dirty="0" smtClean="0"/>
              <a:t>Comparison of </a:t>
            </a:r>
            <a:r>
              <a:rPr lang="tr-TR" sz="4500" dirty="0" smtClean="0"/>
              <a:t>the results</a:t>
            </a:r>
            <a:endParaRPr lang="en-US" sz="4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47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" y="1066800"/>
            <a:ext cx="872690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75456" y="17838"/>
            <a:ext cx="8193088" cy="744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tr-TR" sz="4000" dirty="0" smtClean="0"/>
              <a:t>Optimizing the Algorithm</a:t>
            </a:r>
            <a:endParaRPr lang="en-US" sz="2600" i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06714" y="2667000"/>
            <a:ext cx="3842594" cy="1524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tr-TR" sz="1500" b="1" dirty="0" smtClean="0">
                <a:solidFill>
                  <a:schemeClr val="tx1"/>
                </a:solidFill>
              </a:rPr>
              <a:t>CPU : </a:t>
            </a:r>
            <a:r>
              <a:rPr lang="tr-TR" sz="1500" dirty="0" smtClean="0">
                <a:solidFill>
                  <a:schemeClr val="tx1"/>
                </a:solidFill>
              </a:rPr>
              <a:t>AMD </a:t>
            </a:r>
            <a:r>
              <a:rPr lang="tr-TR" sz="1500" dirty="0">
                <a:solidFill>
                  <a:schemeClr val="tx1"/>
                </a:solidFill>
              </a:rPr>
              <a:t>Phenom X6 1055T </a:t>
            </a:r>
            <a:r>
              <a:rPr lang="tr-TR" sz="1500" dirty="0" smtClean="0">
                <a:solidFill>
                  <a:schemeClr val="tx1"/>
                </a:solidFill>
              </a:rPr>
              <a:t>     @3.3 GHz</a:t>
            </a:r>
          </a:p>
          <a:p>
            <a:pPr>
              <a:lnSpc>
                <a:spcPct val="110000"/>
              </a:lnSpc>
            </a:pPr>
            <a:r>
              <a:rPr lang="tr-TR" sz="1500" b="1" dirty="0">
                <a:solidFill>
                  <a:schemeClr val="tx1"/>
                </a:solidFill>
              </a:rPr>
              <a:t>GPU: </a:t>
            </a:r>
            <a:r>
              <a:rPr lang="tr-TR" sz="1500" dirty="0">
                <a:solidFill>
                  <a:schemeClr val="tx1"/>
                </a:solidFill>
              </a:rPr>
              <a:t>NVidia GeForce GTX 460 1GB; @850 </a:t>
            </a:r>
            <a:r>
              <a:rPr lang="tr-TR" sz="1500" dirty="0" smtClean="0">
                <a:solidFill>
                  <a:schemeClr val="tx1"/>
                </a:solidFill>
              </a:rPr>
              <a:t>MHz</a:t>
            </a:r>
          </a:p>
          <a:p>
            <a:pPr>
              <a:lnSpc>
                <a:spcPct val="110000"/>
              </a:lnSpc>
            </a:pPr>
            <a:r>
              <a:rPr lang="tr-TR" sz="1500" b="1" dirty="0" smtClean="0">
                <a:solidFill>
                  <a:schemeClr val="tx1"/>
                </a:solidFill>
              </a:rPr>
              <a:t>RAM: </a:t>
            </a:r>
            <a:r>
              <a:rPr lang="tr-TR" sz="1500" dirty="0" smtClean="0">
                <a:solidFill>
                  <a:schemeClr val="tx1"/>
                </a:solidFill>
              </a:rPr>
              <a:t>8 </a:t>
            </a:r>
            <a:r>
              <a:rPr lang="tr-TR" sz="1500" dirty="0">
                <a:solidFill>
                  <a:schemeClr val="tx1"/>
                </a:solidFill>
              </a:rPr>
              <a:t>GB RAM </a:t>
            </a:r>
            <a:r>
              <a:rPr lang="tr-TR" sz="1500" dirty="0" smtClean="0">
                <a:solidFill>
                  <a:schemeClr val="tx1"/>
                </a:solidFill>
              </a:rPr>
              <a:t>@1600MHz</a:t>
            </a:r>
            <a:r>
              <a:rPr lang="tr-TR" sz="1500" dirty="0">
                <a:solidFill>
                  <a:schemeClr val="tx1"/>
                </a:solidFill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60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90600"/>
          </a:xfrm>
        </p:spPr>
        <p:txBody>
          <a:bodyPr/>
          <a:lstStyle/>
          <a:p>
            <a:r>
              <a:rPr lang="tr-TR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52519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  <a:spcBef>
                <a:spcPts val="450"/>
              </a:spcBef>
            </a:pPr>
            <a:r>
              <a:rPr lang="en-US" dirty="0"/>
              <a:t>How the algorithm works?</a:t>
            </a:r>
          </a:p>
          <a:p>
            <a:pPr lvl="1">
              <a:lnSpc>
                <a:spcPct val="160000"/>
              </a:lnSpc>
              <a:spcBef>
                <a:spcPts val="450"/>
              </a:spcBef>
            </a:pPr>
            <a:r>
              <a:rPr lang="en-US" i="1" dirty="0">
                <a:solidFill>
                  <a:srgbClr val="C00000"/>
                </a:solidFill>
              </a:rPr>
              <a:t>It is based on grid searching technique; also </a:t>
            </a:r>
            <a:r>
              <a:rPr lang="tr-TR" i="1" dirty="0" smtClean="0">
                <a:solidFill>
                  <a:srgbClr val="C00000"/>
                </a:solidFill>
              </a:rPr>
              <a:t>it </a:t>
            </a:r>
            <a:r>
              <a:rPr lang="en-US" i="1" dirty="0" smtClean="0">
                <a:solidFill>
                  <a:srgbClr val="C00000"/>
                </a:solidFill>
              </a:rPr>
              <a:t>uses </a:t>
            </a:r>
            <a:r>
              <a:rPr lang="en-US" i="1" dirty="0">
                <a:solidFill>
                  <a:srgbClr val="C00000"/>
                </a:solidFill>
              </a:rPr>
              <a:t>collapsing grid algorithm. </a:t>
            </a:r>
          </a:p>
          <a:p>
            <a:pPr>
              <a:lnSpc>
                <a:spcPct val="160000"/>
              </a:lnSpc>
              <a:spcBef>
                <a:spcPts val="450"/>
              </a:spcBef>
            </a:pPr>
            <a:r>
              <a:rPr lang="en-US" dirty="0"/>
              <a:t>Can amplitude be used apart from </a:t>
            </a:r>
            <a:r>
              <a:rPr lang="en-US" dirty="0" smtClean="0"/>
              <a:t>traveltime</a:t>
            </a:r>
            <a:r>
              <a:rPr lang="tr-TR" dirty="0" smtClean="0"/>
              <a:t> residuals</a:t>
            </a:r>
            <a:r>
              <a:rPr lang="en-US" dirty="0" smtClean="0"/>
              <a:t>?</a:t>
            </a:r>
            <a:endParaRPr lang="en-US" dirty="0"/>
          </a:p>
          <a:p>
            <a:pPr lvl="1">
              <a:lnSpc>
                <a:spcPct val="160000"/>
              </a:lnSpc>
              <a:spcBef>
                <a:spcPts val="450"/>
              </a:spcBef>
            </a:pPr>
            <a:r>
              <a:rPr lang="en-US" i="1" dirty="0">
                <a:solidFill>
                  <a:srgbClr val="C00000"/>
                </a:solidFill>
              </a:rPr>
              <a:t>Yes, amplitude </a:t>
            </a:r>
            <a:r>
              <a:rPr lang="tr-TR" i="1" dirty="0" smtClean="0">
                <a:solidFill>
                  <a:srgbClr val="C00000"/>
                </a:solidFill>
              </a:rPr>
              <a:t>can be used to locate events. Amplitude/traveltime </a:t>
            </a:r>
            <a:r>
              <a:rPr lang="en-US" i="1" dirty="0" smtClean="0">
                <a:solidFill>
                  <a:srgbClr val="C00000"/>
                </a:solidFill>
              </a:rPr>
              <a:t>ratio </a:t>
            </a:r>
            <a:r>
              <a:rPr lang="tr-TR" i="1" dirty="0" smtClean="0">
                <a:solidFill>
                  <a:srgbClr val="C00000"/>
                </a:solidFill>
              </a:rPr>
              <a:t>is less noisy.</a:t>
            </a:r>
            <a:endParaRPr lang="en-US" i="1" dirty="0">
              <a:solidFill>
                <a:srgbClr val="C00000"/>
              </a:solidFill>
            </a:endParaRPr>
          </a:p>
          <a:p>
            <a:pPr>
              <a:lnSpc>
                <a:spcPct val="160000"/>
              </a:lnSpc>
              <a:spcBef>
                <a:spcPts val="450"/>
              </a:spcBef>
            </a:pPr>
            <a:r>
              <a:rPr lang="en-US" dirty="0"/>
              <a:t>Can S-waves be helpful besides </a:t>
            </a:r>
            <a:r>
              <a:rPr lang="en-US" dirty="0" smtClean="0"/>
              <a:t>P-waves</a:t>
            </a:r>
            <a:r>
              <a:rPr lang="en-US" dirty="0"/>
              <a:t>?</a:t>
            </a:r>
          </a:p>
          <a:p>
            <a:pPr lvl="1">
              <a:lnSpc>
                <a:spcPct val="160000"/>
              </a:lnSpc>
              <a:spcBef>
                <a:spcPts val="450"/>
              </a:spcBef>
            </a:pPr>
            <a:r>
              <a:rPr lang="en-US" i="1" dirty="0">
                <a:solidFill>
                  <a:srgbClr val="C00000"/>
                </a:solidFill>
              </a:rPr>
              <a:t>Yes, </a:t>
            </a:r>
            <a:r>
              <a:rPr lang="tr-TR" i="1" dirty="0" smtClean="0">
                <a:solidFill>
                  <a:srgbClr val="C00000"/>
                </a:solidFill>
              </a:rPr>
              <a:t>we are able to locate events with using only S-waves. </a:t>
            </a:r>
            <a:endParaRPr lang="en-US" i="1" dirty="0">
              <a:solidFill>
                <a:srgbClr val="C00000"/>
              </a:solidFill>
            </a:endParaRPr>
          </a:p>
          <a:p>
            <a:pPr>
              <a:lnSpc>
                <a:spcPct val="160000"/>
              </a:lnSpc>
              <a:spcBef>
                <a:spcPts val="450"/>
              </a:spcBef>
            </a:pPr>
            <a:r>
              <a:rPr lang="en-US" dirty="0"/>
              <a:t>How borehole receivers affect location uncertainty? </a:t>
            </a:r>
          </a:p>
          <a:p>
            <a:pPr lvl="1">
              <a:lnSpc>
                <a:spcPct val="160000"/>
              </a:lnSpc>
              <a:spcBef>
                <a:spcPts val="450"/>
              </a:spcBef>
            </a:pPr>
            <a:r>
              <a:rPr lang="en-US" i="1" dirty="0">
                <a:solidFill>
                  <a:srgbClr val="C00000"/>
                </a:solidFill>
              </a:rPr>
              <a:t>Excluding well-side receivers increases RMS error. </a:t>
            </a:r>
          </a:p>
          <a:p>
            <a:pPr>
              <a:lnSpc>
                <a:spcPct val="160000"/>
              </a:lnSpc>
              <a:spcBef>
                <a:spcPts val="450"/>
              </a:spcBef>
            </a:pPr>
            <a:r>
              <a:rPr lang="tr-TR" dirty="0" smtClean="0"/>
              <a:t>Any help of using 3-C receivers?</a:t>
            </a:r>
            <a:endParaRPr lang="en-US" dirty="0"/>
          </a:p>
          <a:p>
            <a:pPr lvl="1">
              <a:lnSpc>
                <a:spcPct val="160000"/>
              </a:lnSpc>
              <a:spcBef>
                <a:spcPts val="450"/>
              </a:spcBef>
            </a:pPr>
            <a:r>
              <a:rPr lang="en-US" i="1" dirty="0" smtClean="0">
                <a:solidFill>
                  <a:srgbClr val="C00000"/>
                </a:solidFill>
              </a:rPr>
              <a:t>Allows </a:t>
            </a:r>
            <a:r>
              <a:rPr lang="en-US" i="1" dirty="0">
                <a:solidFill>
                  <a:srgbClr val="C00000"/>
                </a:solidFill>
              </a:rPr>
              <a:t>us to compute polarization of P and S-waves. </a:t>
            </a:r>
          </a:p>
          <a:p>
            <a:pPr>
              <a:lnSpc>
                <a:spcPct val="160000"/>
              </a:lnSpc>
              <a:spcBef>
                <a:spcPts val="450"/>
              </a:spcBef>
            </a:pPr>
            <a:r>
              <a:rPr lang="en-US" dirty="0"/>
              <a:t>Can we make it run faster with parallel computing?</a:t>
            </a:r>
          </a:p>
          <a:p>
            <a:pPr lvl="1">
              <a:lnSpc>
                <a:spcPct val="160000"/>
              </a:lnSpc>
              <a:spcBef>
                <a:spcPts val="450"/>
              </a:spcBef>
            </a:pPr>
            <a:r>
              <a:rPr lang="en-US" i="1" dirty="0">
                <a:solidFill>
                  <a:srgbClr val="C00000"/>
                </a:solidFill>
              </a:rPr>
              <a:t>Yes, </a:t>
            </a:r>
            <a:r>
              <a:rPr lang="tr-TR" i="1" dirty="0" smtClean="0">
                <a:solidFill>
                  <a:srgbClr val="C00000"/>
                </a:solidFill>
              </a:rPr>
              <a:t>we </a:t>
            </a:r>
            <a:r>
              <a:rPr lang="en-US" i="1" dirty="0" smtClean="0">
                <a:solidFill>
                  <a:srgbClr val="C00000"/>
                </a:solidFill>
              </a:rPr>
              <a:t>can</a:t>
            </a:r>
            <a:r>
              <a:rPr lang="en-US" i="1" dirty="0">
                <a:solidFill>
                  <a:srgbClr val="C00000"/>
                </a:solidFill>
              </a:rPr>
              <a:t>. Significant increase in performance is observed with GPU computing.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07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tr-TR" dirty="0" smtClean="0"/>
              <a:t>Future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More complex physical models will be tested.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Numerical dataset will be generated by using elastic finite-difference method to test the algorithm. </a:t>
            </a:r>
          </a:p>
          <a:p>
            <a:endParaRPr lang="tr-TR" dirty="0"/>
          </a:p>
          <a:p>
            <a:r>
              <a:rPr lang="tr-TR" dirty="0" smtClean="0"/>
              <a:t>Polarization information can be used in a way to locate events.</a:t>
            </a:r>
          </a:p>
          <a:p>
            <a:endParaRPr lang="tr-TR" dirty="0"/>
          </a:p>
          <a:p>
            <a:r>
              <a:rPr lang="tr-TR" dirty="0" smtClean="0"/>
              <a:t>Focal mechanism and radiation pattern determination.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54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tr-TR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Dr. Robert Stewart</a:t>
            </a:r>
            <a:br>
              <a:rPr lang="tr-TR" dirty="0" smtClean="0"/>
            </a:br>
            <a:endParaRPr lang="tr-TR" dirty="0" smtClean="0"/>
          </a:p>
          <a:p>
            <a:r>
              <a:rPr lang="tr-TR" dirty="0" smtClean="0"/>
              <a:t>Dr. Nikolay Dyaur</a:t>
            </a:r>
          </a:p>
          <a:p>
            <a:endParaRPr lang="tr-TR" dirty="0"/>
          </a:p>
          <a:p>
            <a:r>
              <a:rPr lang="tr-TR" dirty="0" smtClean="0"/>
              <a:t>Allied Geophysical Laboratories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482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 txBox="1">
            <a:spLocks/>
          </p:cNvSpPr>
          <p:nvPr/>
        </p:nvSpPr>
        <p:spPr>
          <a:xfrm>
            <a:off x="722313" y="1371600"/>
            <a:ext cx="7772400" cy="2505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6000" dirty="0" smtClean="0">
                <a:latin typeface="Myriad Pro" panose="020B0503030403020204" pitchFamily="34" charset="0"/>
              </a:rPr>
              <a:t>END OF THE </a:t>
            </a:r>
            <a:br>
              <a:rPr lang="tr-TR" sz="6000" dirty="0" smtClean="0">
                <a:latin typeface="Myriad Pro" panose="020B0503030403020204" pitchFamily="34" charset="0"/>
              </a:rPr>
            </a:br>
            <a:r>
              <a:rPr lang="tr-TR" sz="6000" dirty="0" smtClean="0">
                <a:latin typeface="Myriad Pro" panose="020B0503030403020204" pitchFamily="34" charset="0"/>
              </a:rPr>
              <a:t>SLIDES</a:t>
            </a:r>
            <a:endParaRPr lang="en-US" sz="6000" dirty="0">
              <a:latin typeface="Myriad Pro" panose="020B0503030403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22313" y="4068763"/>
            <a:ext cx="7772400" cy="113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tr-TR" i="1" dirty="0" smtClean="0">
                <a:latin typeface="Myriad Pro" panose="020B0503030403020204" pitchFamily="34" charset="0"/>
              </a:rPr>
              <a:t>Thanks for your attention</a:t>
            </a:r>
            <a:endParaRPr lang="en-US" i="1" dirty="0">
              <a:latin typeface="Myriad Pro" panose="020B0503030403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76800"/>
            <a:ext cx="2338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36122"/>
            <a:ext cx="27432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278" y="6416675"/>
            <a:ext cx="561975" cy="365125"/>
          </a:xfrm>
        </p:spPr>
        <p:txBody>
          <a:bodyPr/>
          <a:lstStyle/>
          <a:p>
            <a:fld id="{9640EECC-43D1-4CFD-9B69-8F695FF8DDE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-76200" y="0"/>
            <a:ext cx="90290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3000" dirty="0" smtClean="0">
                <a:solidFill>
                  <a:srgbClr val="2F5897"/>
                </a:solidFill>
              </a:rPr>
              <a:t>X-Z View of the Model</a:t>
            </a:r>
            <a:endParaRPr lang="en-US" sz="3000" dirty="0">
              <a:solidFill>
                <a:srgbClr val="2F589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6096000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-113652" y="0"/>
            <a:ext cx="90290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3000" dirty="0" smtClean="0">
                <a:solidFill>
                  <a:srgbClr val="2F5897"/>
                </a:solidFill>
              </a:rPr>
              <a:t>MapView of the Model</a:t>
            </a:r>
            <a:endParaRPr lang="en-US" sz="3000" dirty="0">
              <a:solidFill>
                <a:srgbClr val="2F58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58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762000"/>
          </a:xfrm>
        </p:spPr>
        <p:txBody>
          <a:bodyPr>
            <a:normAutofit fontScale="90000"/>
          </a:bodyPr>
          <a:lstStyle/>
          <a:p>
            <a:r>
              <a:rPr lang="tr-TR" sz="3000" dirty="0" smtClean="0"/>
              <a:t>Microseismicity tells us about the induced fractures...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>
              <a:latin typeface="Myriad Pro" panose="020B0503030403020204" pitchFamily="34" charset="0"/>
            </a:endParaRPr>
          </a:p>
          <a:p>
            <a:endParaRPr lang="tr-TR" dirty="0" smtClean="0">
              <a:latin typeface="Myriad Pro" panose="020B0503030403020204" pitchFamily="34" charset="0"/>
            </a:endParaRPr>
          </a:p>
          <a:p>
            <a:endParaRPr lang="en-US" dirty="0">
              <a:latin typeface="Myriad Pro" panose="020B0503030403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96295231"/>
              </p:ext>
            </p:extLst>
          </p:nvPr>
        </p:nvGraphicFramePr>
        <p:xfrm>
          <a:off x="381000" y="1143000"/>
          <a:ext cx="8229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62400" y="3593068"/>
            <a:ext cx="1168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Fractures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7918" y="4857690"/>
            <a:ext cx="1384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Comp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</a:t>
            </a:r>
            <a:r>
              <a:rPr lang="tr-TR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exity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2517345"/>
            <a:ext cx="1413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Orientation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12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F8CC41-79BA-45CB-8840-87DA5D1FB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>
                                            <p:graphicEl>
                                              <a:dgm id="{8EF8CC41-79BA-45CB-8840-87DA5D1FB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55D0D1-816D-4FEA-BF40-E1383C4C3F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4">
                                            <p:graphicEl>
                                              <a:dgm id="{3C55D0D1-816D-4FEA-BF40-E1383C4C3F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7B9D47-F586-497D-B9CB-7728D5BF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">
                                            <p:graphicEl>
                                              <a:dgm id="{897B9D47-F586-497D-B9CB-7728D5BF0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8D05CA-55A8-4670-8A71-6302ECA67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4">
                                            <p:graphicEl>
                                              <a:dgm id="{ED8D05CA-55A8-4670-8A71-6302ECA677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040C2B-DD3C-4D6E-8D26-E353FFE1C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">
                                            <p:graphicEl>
                                              <a:dgm id="{CC040C2B-DD3C-4D6E-8D26-E353FFE1C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57388D-4E34-43E5-B160-0BDB4FD7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">
                                            <p:graphicEl>
                                              <a:dgm id="{C857388D-4E34-43E5-B160-0BDB4FD79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96852-D51C-48C4-9541-14C9F0567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">
                                            <p:graphicEl>
                                              <a:dgm id="{15796852-D51C-48C4-9541-14C9F0567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49BF16-45EA-4B60-879B-CC4A6B9AA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4">
                                            <p:graphicEl>
                                              <a:dgm id="{CF49BF16-45EA-4B60-879B-CC4A6B9AA1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C994C1-7786-4725-A9C8-AD1E90A60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">
                                            <p:graphicEl>
                                              <a:dgm id="{54C994C1-7786-4725-A9C8-AD1E90A609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967B46-201C-48EF-9C11-DD5EE7B3E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4">
                                            <p:graphicEl>
                                              <a:dgm id="{89967B46-201C-48EF-9C11-DD5EE7B3E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94E8B1-6E63-4619-97F9-01988EFB2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">
                                            <p:graphicEl>
                                              <a:dgm id="{6694E8B1-6E63-4619-97F9-01988EFB2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1B124C-07A0-447A-9682-8E129F9A6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"/>
                                        <p:tgtEl>
                                          <p:spTgt spid="4">
                                            <p:graphicEl>
                                              <a:dgm id="{D91B124C-07A0-447A-9682-8E129F9A6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BAAA91-CE3E-42B2-8090-94938024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">
                                            <p:graphicEl>
                                              <a:dgm id="{34BAAA91-CE3E-42B2-8090-94938024F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8EF8CC41-79BA-45CB-8840-87DA5D1FB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8EF8CC41-79BA-45CB-8840-87DA5D1FB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8EF8CC41-79BA-45CB-8840-87DA5D1FB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8EF8CC41-79BA-45CB-8840-87DA5D1FB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3C55D0D1-816D-4FEA-BF40-E1383C4C3F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3C55D0D1-816D-4FEA-BF40-E1383C4C3F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3C55D0D1-816D-4FEA-BF40-E1383C4C3F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3C55D0D1-816D-4FEA-BF40-E1383C4C3F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ED8D05CA-55A8-4670-8A71-6302ECA67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ED8D05CA-55A8-4670-8A71-6302ECA67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ED8D05CA-55A8-4670-8A71-6302ECA67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graphicEl>
                                              <a:dgm id="{ED8D05CA-55A8-4670-8A71-6302ECA67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CC040C2B-DD3C-4D6E-8D26-E353FFE1C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CC040C2B-DD3C-4D6E-8D26-E353FFE1C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graphicEl>
                                              <a:dgm id="{CC040C2B-DD3C-4D6E-8D26-E353FFE1C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CC040C2B-DD3C-4D6E-8D26-E353FFE1C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C857388D-4E34-43E5-B160-0BDB4FD7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C857388D-4E34-43E5-B160-0BDB4FD7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C857388D-4E34-43E5-B160-0BDB4FD7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C857388D-4E34-43E5-B160-0BDB4FD7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1000" fill="hold"/>
                                        <p:tgtEl>
                                          <p:spTgt spid="4">
                                            <p:graphicEl>
                                              <a:dgm id="{15796852-D51C-48C4-9541-14C9F0567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graphicEl>
                                              <a:dgm id="{15796852-D51C-48C4-9541-14C9F0567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15796852-D51C-48C4-9541-14C9F0567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15796852-D51C-48C4-9541-14C9F0567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1000" fill="hold"/>
                                        <p:tgtEl>
                                          <p:spTgt spid="4">
                                            <p:graphicEl>
                                              <a:dgm id="{CF49BF16-45EA-4B60-879B-CC4A6B9AA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graphicEl>
                                              <a:dgm id="{CF49BF16-45EA-4B60-879B-CC4A6B9AA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graphicEl>
                                              <a:dgm id="{CF49BF16-45EA-4B60-879B-CC4A6B9AA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CF49BF16-45EA-4B60-879B-CC4A6B9AA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54C994C1-7786-4725-A9C8-AD1E90A60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54C994C1-7786-4725-A9C8-AD1E90A60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graphicEl>
                                              <a:dgm id="{54C994C1-7786-4725-A9C8-AD1E90A60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graphicEl>
                                              <a:dgm id="{54C994C1-7786-4725-A9C8-AD1E90A60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1000" fill="hold"/>
                                        <p:tgtEl>
                                          <p:spTgt spid="4">
                                            <p:graphicEl>
                                              <a:dgm id="{89967B46-201C-48EF-9C11-DD5EE7B3E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graphicEl>
                                              <a:dgm id="{89967B46-201C-48EF-9C11-DD5EE7B3E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graphicEl>
                                              <a:dgm id="{89967B46-201C-48EF-9C11-DD5EE7B3E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graphicEl>
                                              <a:dgm id="{89967B46-201C-48EF-9C11-DD5EE7B3E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6694E8B1-6E63-4619-97F9-01988EFB2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graphicEl>
                                              <a:dgm id="{6694E8B1-6E63-4619-97F9-01988EFB2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graphicEl>
                                              <a:dgm id="{6694E8B1-6E63-4619-97F9-01988EFB2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6694E8B1-6E63-4619-97F9-01988EFB2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D91B124C-07A0-447A-9682-8E129F9A6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D91B124C-07A0-447A-9682-8E129F9A6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graphicEl>
                                              <a:dgm id="{D91B124C-07A0-447A-9682-8E129F9A6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graphicEl>
                                              <a:dgm id="{D91B124C-07A0-447A-9682-8E129F9A6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1000" fill="hold"/>
                                        <p:tgtEl>
                                          <p:spTgt spid="4">
                                            <p:graphicEl>
                                              <a:dgm id="{34BAAA91-CE3E-42B2-8090-94938024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34BAAA91-CE3E-42B2-8090-94938024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graphicEl>
                                              <a:dgm id="{34BAAA91-CE3E-42B2-8090-94938024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graphicEl>
                                              <a:dgm id="{34BAAA91-CE3E-42B2-8090-94938024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897B9D47-F586-497D-B9CB-7728D5BF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897B9D47-F586-497D-B9CB-7728D5BF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897B9D47-F586-497D-B9CB-7728D5BF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1000" fill="hold"/>
                                        <p:tgtEl>
                                          <p:spTgt spid="4">
                                            <p:graphicEl>
                                              <a:dgm id="{897B9D47-F586-497D-B9CB-7728D5BF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2" uiExpand="1">
        <p:bldSub>
          <a:bldDgm/>
        </p:bldSub>
      </p:bldGraphic>
      <p:bldGraphic spid="4" grpId="3" uiExpand="1">
        <p:bldSub>
          <a:bldDgm/>
        </p:bldSub>
      </p:bldGraphic>
      <p:bldGraphic spid="4" grpId="4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278" y="6416675"/>
            <a:ext cx="561975" cy="365125"/>
          </a:xfrm>
        </p:spPr>
        <p:txBody>
          <a:bodyPr/>
          <a:lstStyle/>
          <a:p>
            <a:fld id="{9640EECC-43D1-4CFD-9B69-8F695FF8DDE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38748" y="-76200"/>
            <a:ext cx="902905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2F5897"/>
                </a:solidFill>
              </a:rPr>
              <a:t>Generating Stacked Energy Contour Map</a:t>
            </a:r>
            <a:endParaRPr lang="en-US" sz="2800" dirty="0">
              <a:solidFill>
                <a:srgbClr val="2F589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181600" y="2554921"/>
            <a:ext cx="1447800" cy="622300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Total Traveltime:</a:t>
            </a:r>
          </a:p>
          <a:p>
            <a:pPr algn="ctr"/>
            <a:r>
              <a:rPr lang="tr-TR" sz="1200" b="1" dirty="0" smtClean="0">
                <a:solidFill>
                  <a:srgbClr val="FF0000"/>
                </a:solidFill>
              </a:rPr>
              <a:t>0.044 ms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8333"/>
          <a:stretch/>
        </p:blipFill>
        <p:spPr>
          <a:xfrm>
            <a:off x="-130712" y="3238500"/>
            <a:ext cx="9133827" cy="4312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8758"/>
          <a:stretch/>
        </p:blipFill>
        <p:spPr>
          <a:xfrm>
            <a:off x="-192624" y="3783640"/>
            <a:ext cx="9257653" cy="432862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581400" y="2895600"/>
            <a:ext cx="0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067050" y="2333840"/>
            <a:ext cx="1123950" cy="442161"/>
          </a:xfrm>
          <a:prstGeom prst="round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0">
                <a:schemeClr val="dk1">
                  <a:shade val="93000"/>
                  <a:satMod val="130000"/>
                  <a:alpha val="29000"/>
                </a:schemeClr>
              </a:gs>
              <a:gs pos="0">
                <a:schemeClr val="dk1">
                  <a:shade val="94000"/>
                  <a:satMod val="135000"/>
                  <a:alpha val="68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0.044 ms</a:t>
            </a:r>
            <a:endParaRPr lang="en-US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70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437" y="152400"/>
            <a:ext cx="8229600" cy="838200"/>
          </a:xfrm>
        </p:spPr>
        <p:txBody>
          <a:bodyPr/>
          <a:lstStyle/>
          <a:p>
            <a:r>
              <a:rPr lang="tr-TR" sz="4000" dirty="0" smtClean="0"/>
              <a:t>Radiation Patterns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385" y="838200"/>
            <a:ext cx="9144000" cy="6019800"/>
            <a:chOff x="0" y="0"/>
            <a:chExt cx="9144000" cy="6019800"/>
          </a:xfrm>
        </p:grpSpPr>
        <p:pic>
          <p:nvPicPr>
            <p:cNvPr id="4098" name="Picture 2" descr="E:\ömer\next-nextstar\Uydu\NextWave Yazılım Editörü\Resim\Amerika\iPhone4S\IMG_126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t="9246" r="3811" b="12713"/>
            <a:stretch/>
          </p:blipFill>
          <p:spPr bwMode="auto">
            <a:xfrm>
              <a:off x="0" y="0"/>
              <a:ext cx="9144000" cy="601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334000" y="1014037"/>
              <a:ext cx="20217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rgbClr val="E68422"/>
                  </a:solidFill>
                </a:rPr>
                <a:t>307.70 mm</a:t>
              </a:r>
              <a:endParaRPr lang="en-US" sz="3000" b="1" dirty="0">
                <a:solidFill>
                  <a:srgbClr val="E68422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1295400" y="533400"/>
              <a:ext cx="0" cy="1807135"/>
            </a:xfrm>
            <a:prstGeom prst="straightConnector1">
              <a:avLst/>
            </a:prstGeom>
            <a:ln w="66675"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238456" y="1159968"/>
              <a:ext cx="16369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rgbClr val="E68422"/>
                  </a:solidFill>
                </a:rPr>
                <a:t>93.9 mm</a:t>
              </a:r>
              <a:endParaRPr lang="en-US" sz="3000" b="1" dirty="0">
                <a:solidFill>
                  <a:srgbClr val="E68422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295400" y="2340535"/>
              <a:ext cx="3160087" cy="1017241"/>
            </a:xfrm>
            <a:prstGeom prst="straightConnector1">
              <a:avLst/>
            </a:prstGeom>
            <a:ln w="73025"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1164725">
              <a:off x="1329999" y="2755596"/>
              <a:ext cx="20217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rgbClr val="E68422"/>
                  </a:solidFill>
                </a:rPr>
                <a:t>242.45 mm</a:t>
              </a:r>
              <a:endParaRPr lang="en-US" sz="3000" b="1" dirty="0">
                <a:solidFill>
                  <a:srgbClr val="E68422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662487" y="914400"/>
              <a:ext cx="3567113" cy="99637"/>
            </a:xfrm>
            <a:prstGeom prst="straightConnector1">
              <a:avLst/>
            </a:prstGeom>
            <a:ln w="73025"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572000" y="3733800"/>
              <a:ext cx="0" cy="1371600"/>
            </a:xfrm>
            <a:prstGeom prst="straightConnector1">
              <a:avLst/>
            </a:prstGeom>
            <a:ln w="66675"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707866" y="3881563"/>
              <a:ext cx="16369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000" b="1" dirty="0" smtClean="0">
                  <a:solidFill>
                    <a:srgbClr val="E68422"/>
                  </a:solidFill>
                </a:rPr>
                <a:t>50.7</a:t>
              </a:r>
              <a:r>
                <a:rPr lang="en-US" sz="3000" b="1" dirty="0" smtClean="0">
                  <a:solidFill>
                    <a:srgbClr val="E68422"/>
                  </a:solidFill>
                </a:rPr>
                <a:t> mm</a:t>
              </a:r>
              <a:endParaRPr lang="en-US" sz="3000" b="1" dirty="0">
                <a:solidFill>
                  <a:srgbClr val="E68422"/>
                </a:solidFill>
              </a:endParaRPr>
            </a:p>
          </p:txBody>
        </p:sp>
      </p:grpSp>
      <p:sp>
        <p:nvSpPr>
          <p:cNvPr id="17" name="Title 3"/>
          <p:cNvSpPr txBox="1">
            <a:spLocks/>
          </p:cNvSpPr>
          <p:nvPr/>
        </p:nvSpPr>
        <p:spPr>
          <a:xfrm>
            <a:off x="474071" y="-76199"/>
            <a:ext cx="8193088" cy="8649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3500" dirty="0" smtClean="0"/>
              <a:t>Physical </a:t>
            </a:r>
            <a:r>
              <a:rPr lang="tr-TR" sz="3500" dirty="0" smtClean="0"/>
              <a:t>Modeling </a:t>
            </a:r>
            <a:r>
              <a:rPr lang="tr-TR" sz="3500" dirty="0" smtClean="0"/>
              <a:t>– </a:t>
            </a:r>
            <a:r>
              <a:rPr lang="tr-TR" sz="3500" dirty="0"/>
              <a:t>Data </a:t>
            </a:r>
            <a:r>
              <a:rPr lang="tr-TR" sz="3500" dirty="0" smtClean="0"/>
              <a:t>Acquisition </a:t>
            </a:r>
            <a:endParaRPr lang="en-US" sz="35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86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4"/>
          <a:srcRect t="78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486400" y="3086100"/>
            <a:ext cx="1219200" cy="68580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9525"/>
            <a:ext cx="9144000" cy="6867525"/>
          </a:xfrm>
          <a:prstGeom prst="rect">
            <a:avLst/>
          </a:prstGeom>
          <a:solidFill>
            <a:schemeClr val="dk1">
              <a:alpha val="8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4500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2501900" y="1066800"/>
            <a:ext cx="4191000" cy="46542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r="13333" b="12652"/>
          <a:stretch/>
        </p:blipFill>
        <p:spPr>
          <a:xfrm>
            <a:off x="209873" y="410105"/>
            <a:ext cx="8817631" cy="594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18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2104" t="12731" r="2864" b="4977"/>
          <a:stretch/>
        </p:blipFill>
        <p:spPr bwMode="auto">
          <a:xfrm>
            <a:off x="4876800" y="1066800"/>
            <a:ext cx="4267200" cy="5596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914400"/>
          </a:xfrm>
        </p:spPr>
        <p:txBody>
          <a:bodyPr/>
          <a:lstStyle/>
          <a:p>
            <a:r>
              <a:rPr lang="tr-TR" sz="4000" dirty="0" smtClean="0"/>
              <a:t>Velocity </a:t>
            </a:r>
            <a:r>
              <a:rPr lang="tr-TR" sz="4000" dirty="0"/>
              <a:t>Measurements </a:t>
            </a:r>
            <a:endParaRPr lang="en-US" sz="4000" dirty="0"/>
          </a:p>
        </p:txBody>
      </p:sp>
      <p:pic>
        <p:nvPicPr>
          <p:cNvPr id="4" name="Picture 2" descr="E:\ömer\next-nextstar\Uydu\NextWave Yazılım Editörü\Resim\Amerika\iPhone4S\IMG_12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9246" r="9579" b="1969"/>
          <a:stretch/>
        </p:blipFill>
        <p:spPr bwMode="auto">
          <a:xfrm>
            <a:off x="228600" y="1066800"/>
            <a:ext cx="4191000" cy="357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770835"/>
              </p:ext>
            </p:extLst>
          </p:nvPr>
        </p:nvGraphicFramePr>
        <p:xfrm>
          <a:off x="238126" y="4724400"/>
          <a:ext cx="4190999" cy="16560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371599"/>
                <a:gridCol w="1447800"/>
                <a:gridCol w="1371600"/>
              </a:tblGrid>
              <a:tr h="121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P-Wave Velocity</a:t>
                      </a:r>
                    </a:p>
                    <a:p>
                      <a:r>
                        <a:rPr lang="tr-TR" dirty="0" smtClean="0"/>
                        <a:t>(m/s)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S-Wave Velocity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(m/s)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Plexiglas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2720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1382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Aluminum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6451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3108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91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tr-TR" dirty="0"/>
              <a:t>Location Algorithm: </a:t>
            </a:r>
            <a:br>
              <a:rPr lang="tr-TR" dirty="0"/>
            </a:br>
            <a:r>
              <a:rPr lang="tr-TR" sz="4000" i="1" dirty="0"/>
              <a:t>How it works?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85244752"/>
              </p:ext>
            </p:extLst>
          </p:nvPr>
        </p:nvGraphicFramePr>
        <p:xfrm>
          <a:off x="1066800" y="2133600"/>
          <a:ext cx="7391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EECC-43D1-4CFD-9B69-8F695FF8DDE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34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 txBox="1">
            <a:spLocks/>
          </p:cNvSpPr>
          <p:nvPr/>
        </p:nvSpPr>
        <p:spPr>
          <a:xfrm>
            <a:off x="722313" y="1371600"/>
            <a:ext cx="7772400" cy="2505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z="6000" dirty="0"/>
              <a:t>Locating Events:</a:t>
            </a:r>
            <a:br>
              <a:rPr lang="tr-TR" sz="6000" dirty="0"/>
            </a:br>
            <a:r>
              <a:rPr lang="tr-TR" sz="4400" i="1" dirty="0"/>
              <a:t>via traveltimes</a:t>
            </a:r>
            <a:endParaRPr lang="en-US" sz="6000" dirty="0">
              <a:solidFill>
                <a:srgbClr val="2F5897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811" y="4191000"/>
            <a:ext cx="2338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267200"/>
            <a:ext cx="27432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278" y="6416675"/>
            <a:ext cx="561975" cy="365125"/>
          </a:xfrm>
        </p:spPr>
        <p:txBody>
          <a:bodyPr/>
          <a:lstStyle/>
          <a:p>
            <a:fld id="{9640EECC-43D1-4CFD-9B69-8F695FF8DDE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dirty="0" smtClean="0"/>
              <a:t>3D View of the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413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27413</TotalTime>
  <Words>658</Words>
  <Application>Microsoft Office PowerPoint</Application>
  <PresentationFormat>On-screen Show (4:3)</PresentationFormat>
  <Paragraphs>163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Myriad Pro</vt:lpstr>
      <vt:lpstr>Times New Roman</vt:lpstr>
      <vt:lpstr>Palatino Linotype</vt:lpstr>
      <vt:lpstr>Microsoft Himalaya</vt:lpstr>
      <vt:lpstr>Courier New</vt:lpstr>
      <vt:lpstr>Century Gothic</vt:lpstr>
      <vt:lpstr>Calibri</vt:lpstr>
      <vt:lpstr>Arial</vt:lpstr>
      <vt:lpstr>Executive</vt:lpstr>
      <vt:lpstr>Locating microseismic events:</vt:lpstr>
      <vt:lpstr>Questions to address</vt:lpstr>
      <vt:lpstr>Microseismicity tells us about the induced fractures...</vt:lpstr>
      <vt:lpstr>PowerPoint Presentation</vt:lpstr>
      <vt:lpstr>PowerPoint Presentation</vt:lpstr>
      <vt:lpstr>Velocity Measurements </vt:lpstr>
      <vt:lpstr>Location Algorithm:  How it works?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Locating Events: via amplitudes</vt:lpstr>
      <vt:lpstr>PowerPoint Presentation</vt:lpstr>
      <vt:lpstr>PowerPoint Presentation</vt:lpstr>
      <vt:lpstr>Slice at Z=1450 meters</vt:lpstr>
      <vt:lpstr>PowerPoint Presentation</vt:lpstr>
      <vt:lpstr>Slice at Z=1450 meters</vt:lpstr>
      <vt:lpstr>More Experiments Results</vt:lpstr>
      <vt:lpstr>Comparison of the results</vt:lpstr>
      <vt:lpstr>PowerPoint Presentation</vt:lpstr>
      <vt:lpstr>Conclusion</vt:lpstr>
      <vt:lpstr>Future Works</vt:lpstr>
      <vt:lpstr>Acknowledgements</vt:lpstr>
      <vt:lpstr>PowerPoint Presentation</vt:lpstr>
      <vt:lpstr>PowerPoint Presentation</vt:lpstr>
      <vt:lpstr>PowerPoint Presentation</vt:lpstr>
      <vt:lpstr>Radiation Patterns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Earthquake Analysis Tool</dc:title>
  <dc:creator>Bilgisarayi</dc:creator>
  <cp:lastModifiedBy>Bilgisarayi</cp:lastModifiedBy>
  <cp:revision>304</cp:revision>
  <dcterms:created xsi:type="dcterms:W3CDTF">2012-09-19T12:54:38Z</dcterms:created>
  <dcterms:modified xsi:type="dcterms:W3CDTF">2013-05-16T06:24:32Z</dcterms:modified>
</cp:coreProperties>
</file>